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449" r:id="rId2"/>
    <p:sldId id="446" r:id="rId3"/>
    <p:sldId id="447" r:id="rId4"/>
    <p:sldId id="450" r:id="rId5"/>
    <p:sldId id="451" r:id="rId6"/>
    <p:sldId id="452" r:id="rId7"/>
    <p:sldId id="453" r:id="rId8"/>
    <p:sldId id="454" r:id="rId9"/>
    <p:sldId id="462" r:id="rId10"/>
    <p:sldId id="455" r:id="rId11"/>
    <p:sldId id="456" r:id="rId12"/>
    <p:sldId id="457" r:id="rId13"/>
    <p:sldId id="463" r:id="rId14"/>
    <p:sldId id="464" r:id="rId15"/>
    <p:sldId id="465" r:id="rId16"/>
    <p:sldId id="458" r:id="rId17"/>
    <p:sldId id="466" r:id="rId18"/>
    <p:sldId id="459" r:id="rId19"/>
    <p:sldId id="460" r:id="rId20"/>
    <p:sldId id="473" r:id="rId21"/>
    <p:sldId id="461" r:id="rId22"/>
    <p:sldId id="474" r:id="rId23"/>
    <p:sldId id="467" r:id="rId24"/>
    <p:sldId id="475" r:id="rId25"/>
    <p:sldId id="468" r:id="rId26"/>
    <p:sldId id="469" r:id="rId27"/>
    <p:sldId id="476" r:id="rId28"/>
    <p:sldId id="470" r:id="rId29"/>
    <p:sldId id="477" r:id="rId30"/>
    <p:sldId id="471" r:id="rId31"/>
    <p:sldId id="478" r:id="rId32"/>
    <p:sldId id="479" r:id="rId33"/>
    <p:sldId id="485" r:id="rId34"/>
    <p:sldId id="480" r:id="rId35"/>
    <p:sldId id="481" r:id="rId36"/>
    <p:sldId id="482" r:id="rId37"/>
    <p:sldId id="483" r:id="rId38"/>
    <p:sldId id="484" r:id="rId39"/>
    <p:sldId id="472" r:id="rId40"/>
    <p:sldId id="486" r:id="rId41"/>
    <p:sldId id="498" r:id="rId42"/>
    <p:sldId id="487" r:id="rId43"/>
    <p:sldId id="488" r:id="rId44"/>
    <p:sldId id="489" r:id="rId45"/>
    <p:sldId id="499" r:id="rId46"/>
    <p:sldId id="490" r:id="rId47"/>
    <p:sldId id="491" r:id="rId48"/>
    <p:sldId id="493" r:id="rId49"/>
    <p:sldId id="492" r:id="rId50"/>
    <p:sldId id="494" r:id="rId51"/>
    <p:sldId id="495" r:id="rId52"/>
    <p:sldId id="496" r:id="rId53"/>
    <p:sldId id="497" r:id="rId54"/>
    <p:sldId id="500" r:id="rId55"/>
    <p:sldId id="501" r:id="rId56"/>
    <p:sldId id="502" r:id="rId57"/>
    <p:sldId id="503" r:id="rId58"/>
    <p:sldId id="512" r:id="rId59"/>
    <p:sldId id="505" r:id="rId60"/>
    <p:sldId id="506" r:id="rId61"/>
    <p:sldId id="507" r:id="rId62"/>
    <p:sldId id="508" r:id="rId63"/>
    <p:sldId id="509" r:id="rId64"/>
    <p:sldId id="510" r:id="rId65"/>
    <p:sldId id="511" r:id="rId66"/>
    <p:sldId id="513" r:id="rId67"/>
    <p:sldId id="514" r:id="rId68"/>
    <p:sldId id="515" r:id="rId69"/>
    <p:sldId id="516" r:id="rId70"/>
    <p:sldId id="536" r:id="rId71"/>
    <p:sldId id="537" r:id="rId72"/>
    <p:sldId id="517" r:id="rId73"/>
    <p:sldId id="518" r:id="rId74"/>
    <p:sldId id="519" r:id="rId75"/>
    <p:sldId id="520" r:id="rId76"/>
    <p:sldId id="521" r:id="rId77"/>
    <p:sldId id="522" r:id="rId78"/>
    <p:sldId id="523" r:id="rId79"/>
    <p:sldId id="524" r:id="rId80"/>
    <p:sldId id="525" r:id="rId81"/>
    <p:sldId id="538" r:id="rId82"/>
    <p:sldId id="526" r:id="rId83"/>
    <p:sldId id="528" r:id="rId84"/>
    <p:sldId id="527" r:id="rId85"/>
    <p:sldId id="529" r:id="rId86"/>
    <p:sldId id="530" r:id="rId87"/>
    <p:sldId id="531" r:id="rId88"/>
    <p:sldId id="533" r:id="rId89"/>
    <p:sldId id="532" r:id="rId90"/>
    <p:sldId id="534" r:id="rId91"/>
    <p:sldId id="551" r:id="rId92"/>
    <p:sldId id="535" r:id="rId93"/>
    <p:sldId id="539" r:id="rId94"/>
    <p:sldId id="540" r:id="rId95"/>
    <p:sldId id="541" r:id="rId96"/>
    <p:sldId id="542" r:id="rId97"/>
    <p:sldId id="543" r:id="rId98"/>
    <p:sldId id="544" r:id="rId99"/>
    <p:sldId id="545" r:id="rId100"/>
    <p:sldId id="546" r:id="rId101"/>
    <p:sldId id="547" r:id="rId102"/>
    <p:sldId id="548" r:id="rId103"/>
    <p:sldId id="549" r:id="rId104"/>
    <p:sldId id="550" r:id="rId105"/>
    <p:sldId id="557" r:id="rId106"/>
    <p:sldId id="558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82EA1-6134-45C4-BC2E-56BE6F00A36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2652C-A0FD-4921-B061-D197A90D3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6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12B9C62-6FF7-FEB5-F751-D2BCAABD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59A2A47-9960-19DA-1DF8-AC510CD4BC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4A22F72-D5B7-C541-4FBB-A3B4C21E82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6589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D62B72D-6581-A1EA-6BD9-ACD037FD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E5B0C13-49D0-84C8-AD27-81B925EABB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D784C54-C81D-297C-0525-F6EAE583E4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645059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576EF5E-2C83-3C5B-66B6-05BA27CFC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D036E9D-B9D7-BC38-99BA-D97DA73B74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C9CF9D8-E178-73DD-1681-2A57C8B224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262499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7B483E0-5877-D06D-4108-DDBCE58EB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780A754-95B7-B66E-4D8D-733654ADDC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FF020F0-9A94-BD80-0C0E-6C72C4A360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72424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EEC5F60-6FF3-6D6D-F16C-EB6D55AFA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DD75EE9-F6AA-B7F6-BFE8-0E9F686AF9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EAB4B82-840D-4DD0-9756-14E721321E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251633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B5338BF-31D0-2626-22A6-84F01391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48233F4-0DC6-6A65-0B62-E9E63096B6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8B476A5-3F80-D9D0-E83F-DCEA5AE435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525133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B46B965-43EF-7626-7D15-1DE52C31F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67CA8D9-7AD7-D7E2-49A3-6706EF2875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CC7C557-0C81-C7A3-2DF8-BB59E98F69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42110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A770FB4-BDA4-50D6-0C15-C97714633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6BB7476-04E1-36C8-20E0-BB4E996264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E8765DF-D632-150A-CD13-43177E973D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628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1C21E05-0735-FFCD-02D3-BA1113740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F32BC58-F864-4097-E95F-A7DC04A893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59E0021-0AFA-676D-EC4B-D2624BCA28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0439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4EC5282-A418-2952-C9B1-977593953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3265C8F-E9EA-8EB8-6A39-F8C9DC7E67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698D05E-E7E8-418D-7635-11B30A0F8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2201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C48627A-623C-4721-05A3-07445C405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E26753B-0BE3-EE30-B25A-57B2613F6A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9479CB1-60D0-DECF-D168-EBD28DA6CE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9583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CE289D9-B065-4C8A-0B95-C1BD5AC84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E66AD51-5886-E1B8-0494-15668AA93A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A452942-56E3-5D07-12D2-FB36B5C506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694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62316A5-A8BC-F8AC-4946-2BC7C97B6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2B13C83-67E7-BF23-EA34-494A541570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7CB62DD-5A12-6077-1CE1-A2093A633C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888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572B4A9-54E6-E0A8-0BA2-A692FD7B7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8FEBBED-9A9C-AD6C-6241-20D2B3AAB7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5748A0B-20DF-D5F2-DB48-E8C21B3F2E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721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860711C-549E-8BDB-2B34-DA2CC2CF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DECCF6F-1C45-2FD7-E637-E9FAFC40B7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11C6D08-EBA8-B753-AD02-668273E772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4699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C9DC8F7-4A69-85A8-04F9-3FDAA46B7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7AF8311-1552-74AF-CFC9-551AAE87C3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411936C-CF4B-5897-5320-651817CDD6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793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C36DCFE-6AB0-D97D-D7A3-E25FFB9AC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629E23D-6BB8-969C-C7D6-BBA8519D0D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8B9523B-73A0-1DAC-693B-2FA206870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0103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A016BC8-11FC-C2C1-7EA4-06990CA27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2AEC4D3-8B1B-713A-305A-2B858D6F16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E1E9036-AF9B-4399-1877-F8296DDA04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2947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80E5DC9-C822-DAFD-838C-CBB89F79B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BF8F2B5-60EF-E7AA-12ED-BBCF1616A2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7400880-5AF4-B02E-FEF1-C9692C173F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2935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C8752ED-F366-9157-7E32-C27B1BB28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4B04664-DF79-C939-5BE6-057160F8B3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E3F8302-465D-1423-3F56-9F41146845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9943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B0105C2-ECE3-6123-E0E3-48D7B7C63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2679E60-17CF-66C3-552B-4E66FE8840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01CEA42-CAEE-4590-C17B-934CA9E928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6750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2B0BC53-C4CE-27C1-0BF2-1323BA8B3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0E6B7A3-4B85-C7DD-1F05-C9EE221944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29D89C3-9332-4692-606D-2A431703E4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7710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D66EE85-868B-858E-268F-94ADC2B6F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01DADDB-B905-AC40-4D8E-6BD623E7BD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AC33049-0812-05A5-A643-FB6DC45564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06378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E0BBC7E-AF73-DC91-1EAA-9A2E3FF5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065813D-2C12-004B-77DE-23CA10C144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AD8CF77-07DA-114C-B1B8-58446FA58D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7524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4EBE935-5B8F-F1E0-FF91-1AC164ABC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F67E0E6-9CCF-7863-792F-98A10C54B0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70D3E8F-5C5A-5AE3-8043-81442D3897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9227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BF6B34B-ACE2-E55B-6E5C-258ECC6C6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F4C10DE-1466-84C9-D362-F91901B0F3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B5412E5-C813-3256-BA3D-42130EC3D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131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8C080F2-52D1-34C2-9BA4-19E987EA1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431F1BA-A6FF-AA63-249D-A2334B56F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844959A-118E-0E21-4ABC-A809AFC63A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571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D2008A6-703F-2911-6371-7690625C0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B22826A-DE0F-178B-B3BD-0CAC1EE1AA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C10AB7A-C76F-2EFD-531D-43A38BC6B8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0401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D687486-2121-11A6-C9FE-0AC9FD75E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99EAF2A-D8F3-66D0-9FE1-6ACF3178BD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5B77F56-100C-5A4F-C02E-DABE428223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849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242B63D-3CE4-0849-F81B-C32DB77CA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F9CF5F7-830E-8395-B015-2D1E4D0FC5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D977D55-F978-7E4B-9315-5330D6433F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09762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4D0526C-E995-D309-ED22-D9B47C306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AD51A06-7A96-4FDA-2A8F-B6B1F478E3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3B6402A-F665-F922-C34B-690EA4F71F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0803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BB41499-66BB-BC40-E222-0CE05F1B1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F693427-3C37-8D96-AFCE-45CF7E9CB5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C5CFFAA-9B60-7977-6AA4-31B5AB4B44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0144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62C2B08-D8E9-9210-AA05-62522A9E9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F2F902F-8DBD-23AC-CF8E-CED0927457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CE23210-1D27-02C0-AFA3-F7C728C9D3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165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7BB986B-2FCD-BD39-C4C6-B0319B90C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5C00F81-0B42-F506-8F50-6E5CDFA1A1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0E63C5B-BD1D-8F13-1BF9-0096FA716A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9738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F8A2546-D839-6181-4A5B-DB82A9B09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2B31274-81D9-A3A9-E9B7-70DF2A90E0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250F7BE-A289-3E2C-C9AC-02D78EF41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2782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C3B88D6-0E69-D1FE-0B49-03DD7EDB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2E314BC-3DB3-1B75-F6F7-FF1592C49E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378A0EF-597C-7C95-CFF9-EAD00C9F86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80086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2FF014C-EE16-BF8A-D943-0A49596F3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7B31FA0-C9BB-252D-452F-FE94770799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DC53BA9-FEF7-13CD-E493-F0A1F9D71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9812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B7B24A0-0718-D02B-DF35-356CBD905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474FFAA-F42E-BAE1-9115-700A38ACD7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4EA01F6-3F51-5E0B-D298-3DA97C4948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07996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6C4D83C-B3E1-DB83-4249-2EE219204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B07F3FC-7ACB-D8D1-77A3-8F5E1E9CAC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105CA40-4C34-5690-1831-AF8F29FE53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39941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F788725-467A-8476-9E18-9FC95DB1D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150C680-46F1-A1C8-9023-912C32BFFC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A47B9F4-593F-C27D-C9CE-2475C3A0EE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74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455FC19-8D49-AEE2-EDAD-2269A7362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3FADBB6-0E7A-F6BA-5ABC-6DBA6EABBE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0CC07D5-2B49-4661-7122-994CD44CC7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92469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51D1EAD-54C2-11C0-6405-A4D46A451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903CDCD-EBE8-10FE-096A-2E1C7D714B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1DB5363-1102-4D92-83C9-13FBB032D9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7041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2E4922C-CC96-508D-6C80-DA52B3799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AF38E48-B3E2-B085-2A33-70D09EE646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2C90F2B-E6E8-F2CD-C5C3-DA18664A1B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52227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765FC7B-45E7-CB63-39C0-CD5C74AB5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17139C5-02BC-09CE-5465-D9DEF2128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23254E7-3DE9-90F4-1661-D0F66B6C5C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566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E4F77A9-153F-C119-7283-67F4F0751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2650274-14E2-35FD-3134-A52F22C546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AF7D0C4-DEAA-F6E0-12AF-54753C772F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77333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400D2C6-F376-9E4E-049D-0F61C964F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A2337DE-3279-3D91-61E6-1FDB6FE716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3A3C9D6-80C4-588A-CC24-7921DA60F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62954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AB2D3D3-044E-6950-642E-B386A990F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6A99180-377A-1EB9-567B-EF3D0F44C8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6F67FBA-8FA4-81D7-07A9-DD612B916A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63307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384AF78-5A39-B07E-66B2-37425C49C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B9A4A91-DE0F-8009-DDF3-CCF512E3CC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2CFBED2-10EF-1483-5320-A05B54FF77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8814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96EC477-BBAB-D4E4-C52A-A9D589C75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AEE3B58-45A9-D4E0-E5A5-AA493AC8B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5FA48D7-B481-6061-41A7-752B17C726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66640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CED0D50-7C8C-A6E8-9788-9918FE6FF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E4CD13C-2EBD-8B8E-5FF4-FE92231E5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8F164DC-7082-4500-B3AE-DCF9432BA8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97019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3BD423A-B81E-C03C-9813-14CC73CED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525538A-3EE7-9442-94F3-06ABC7D7CD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4C532D9-0F5D-663E-5208-D0CEA4BB9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426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E056C94-6703-3F5A-C554-D7BEE7E85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0B1B42D-46DD-2E5A-D025-25CF645FFC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0139BCF-E9BD-AFB9-5C4E-66E38FB933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83597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7DD7889-68DE-8D66-A79D-C37850F79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DE71262-7673-5EB4-6C72-0247A134D0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7027381-012A-7EB0-F36C-7FDD5AC632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1079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8CD7C86-2859-E45A-F79D-3B55E1A3C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CE8A12B-9C98-87F7-CCF1-46586EAC9E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855E9F0-5D2C-F492-33A4-6E13497A93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57333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7A747C5-D37A-CEA1-E868-DDB3A1A3E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6239E5F-9145-70B1-3908-151A07F246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A5A9DF1-AABA-122A-FD53-34B9B76CD6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49763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C7F8F16-81DD-9987-B3DA-43EEA2B36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2F41F3D-7B78-AEF3-8180-27141901C4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4C49C99-9E62-22C5-4D3D-003C63FAD2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25304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33C191C-E623-E588-80AF-137542B9F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3B2AC76-F251-F02B-EC86-C39B2A36DB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7CC9DD9-FC40-482E-61C1-6FAE090343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10908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E74C2B9-C692-D961-5660-10EA67255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C568B69-B956-B188-C58A-5C23CC2ACE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A6288C9-46F7-DE44-451F-2B7A336FE1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56569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6A2C717-C52F-F5F7-E185-13B132D79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A3FC817-CCA6-963B-E8CB-B42F25196D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CFF8876-98B4-0719-187E-099D583E0D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50069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CA64759-5B54-D0B6-E5DC-803D3D61E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D0EC4D9-624D-A304-EA3D-2E4B5EA514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FA32C87-1376-0609-EDD0-1BB3677C13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3828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CA88A56-7225-D39A-2E52-A2095F762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5C8A4C5-9D85-023D-9463-8F2B9C35CF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D1377FD-D150-5EEB-D0FE-AFA7073F10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2971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94961C3-9779-7027-093D-1C06698DD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372663A-93D1-8D36-66F3-81076EB32A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762BC6F-F74D-EB59-E124-B3DBD11218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0109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0326215-3FFC-C0FE-9FEC-81C30BC22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73AA674-C7CF-A0EA-73DA-3220FA5832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20D1039-186F-AB69-4C68-25A35DC60D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72745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D4B23C6-8D2A-B15F-CD1D-7D18835ED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1BF7A36-30B8-C76F-469C-5D6CCCFDF8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B1A796A-E97D-F880-852F-E31A7C8012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54295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3ABD2EA-2F2C-FF93-FBD1-657CDEA0C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1BE4133-B0FA-2147-0F65-F8CB3D4D4D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ED53D47-3B7D-6913-DB66-3E2DAF2EB4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91859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FFB1294-EE26-CFAA-C2D5-15243749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FFB343D-C707-7EC1-AB7B-504335199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4535F2A-7DB3-522C-C591-C06EC420BB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07383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404AAAB-F095-2B14-B7BF-75625B73A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3C3910F-6DD2-2DF4-4755-9F834633AD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7DC968F-3C01-1272-DD9A-9A6CD2657D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7916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33F8CCD-8010-4177-0697-8B6707AD6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6F3C9D8-B6A1-8BD4-4B78-1F8EC71473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6B0CA9D-DE29-0704-4727-9709A09CE3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96711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BA55BEB-915D-948E-221D-766CF76F7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38C741D-59DF-3EFA-8615-56F6547B03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E9AFEA0-8D34-D2BB-1424-1C64D12E80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57804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2032BEF-E5AE-6549-70B8-800AD6857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8466F8C-433B-1EBF-64FC-0C8ED9F2E8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D84287B-8231-B32C-CB2D-595BFC9F8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66340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F2B0286-E63C-8CE4-15D9-7D93DFBA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4F8C189-0CAA-87A3-B008-0FC519D452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2AB68A9-9CB9-726F-929C-FA920CB76A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66852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4FE4467-B8EF-5DAC-1745-0F3A855E8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330D3C1-885A-8927-C6F4-1B4C2037DE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49232E9-A649-2955-6B98-B8214F4726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3691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99C4A96-7A60-A089-1047-3CD087FBD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65D6709-36BF-0E1D-7312-355B5C6FBC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5713408-D023-CCF7-791C-771128887B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4275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9077729-CA9A-5044-7FEB-B910646A7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93BAC00-C87D-0B43-AC8D-FDCEBACD00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3F54E01-8600-B595-825F-06A666E652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83830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CF85347-877B-5E17-CBDE-CF07D0AEB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C98592A-DF0A-426B-A65F-6360A3D400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CD624B4-1DAE-50F8-A2AB-2F3D0399C7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98515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CA9DCC2-97DF-A680-4F87-4F2B02E7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6266ABF-A316-1169-8B04-852B419BF6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BB2DAFE-71E8-44B1-3111-8614A1E600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59307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D40B3AD-6F7A-F2C9-B244-8C2BB545F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6A4B78D-CC74-10EE-F8EF-0A9F254244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FE77373-D38C-B97A-77E6-D65166BD0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81682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CA6DEB6-9F0E-958D-3E54-BB87A96E0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7324A6F-F47D-4359-DEDD-E9BB89013F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9C4542C-95D4-CE22-DC91-29B1F097DD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95460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E31E5C5-403F-4141-751D-C4794D775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FBA3161-D29C-562A-6DC0-FBE1FFABCB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3F72A3F-18AC-4E7B-C5AE-26AE0903ED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14272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40BF00A-42FC-92C5-8196-A77E8AFAB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D405BB0-F188-A734-F6F3-316C9016CB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2BE5251-48A2-F22B-B3A2-F372B04EDC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927912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C5DA5B4-8ABC-E963-C753-01802DE52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36C323E-2DC7-4A1E-ABB4-12DB5640CC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189FD4D-05AC-0CF9-A706-B5501ADFF7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15088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208962E-15F6-74A5-78E3-F73501F59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22D56FD-F968-4481-FBFF-1CAE90843C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E1D9C09-D11A-0F16-2655-D17AB20433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90620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C6A8A24-F406-6E57-6120-7123728BD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1071F6B-8FC7-3D4C-5FEC-D99FD18C83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C33F544-DCEA-FE73-42AA-578EFEBD3E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44817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00C08D7-1B55-98F2-62B5-DDE357EDC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02BFEE0-7B23-8255-DF28-F8E4765112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844ECB0-80CF-6863-E2F9-4AF365630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6376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0633FD0-6B87-F5B1-8566-AFC8E312B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60BE388-98BD-38FC-194F-AB8E8EBCC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0DCE4EA-FAE2-1F4E-88A4-4B444AA3F4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08255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7E80C1A-127B-5F2B-F537-A6B727016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C54130A-010A-FE83-F462-1E560E5E9E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365E47F-A172-4BC7-3661-D68245AC55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63366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B7D0D52-7A2D-B916-9C40-19DB5F763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D3FA957-351D-E731-789A-F0EC07A39F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142BD01-0263-A39F-3D0D-19AD69F42B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6403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98387D4-B34B-8805-00EE-B1644C66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F420AB1-68EF-2268-48E2-8CEF390F2E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66A434A-AE9A-DAB4-39B5-75E21136D7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71841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E3F545F-DE75-B481-4841-0A8393F46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CE82E2F-ED6F-91DF-CE01-7205BEA7F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0A4D93E-ACF2-80A5-0649-22869A37CF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06089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AB58241-90AF-8974-F03C-6F811C735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36B770E-E18A-07B9-008C-C6497E2BF5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BDB0DD5-DC22-280C-C357-F40C7B90EC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819813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4273080-05CC-E8E7-5395-6E4F6E3E7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0CA41AF-17BF-6174-3F27-7650A2D8F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AFE9EB9-10F4-6A84-94D5-E1EBF1A4CD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71706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F979C5B-0C3A-6369-BB99-2B473220F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2522283-D2C2-90DA-89D7-76447D1EFB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8E8D124-F029-D98A-30D5-B53036AD6E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027948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FE05BCB-1BC3-BC7F-C9D0-3ABB966FC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9D037AC-3906-7797-B12F-4DB6952038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7BDC982-0200-14E6-946E-F6B202DDF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488086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14DC4BF-A9F8-28FE-4011-2F856D092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9436456-9377-D8D6-69C1-ED11CB5B88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91B7DE8-49BC-4133-6FE2-BC603F3F8F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500519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32E38C6-887B-A64A-A093-E1719FBEC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1377C89-8989-B470-A3E7-F3474D7731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69367FD-479F-6BF1-F1DF-865785C7BC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8889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1138424-E20F-8DEF-E3F2-792157BC7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9036C40-2263-8DFC-2E2B-FC7D12A484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34588DD-E6EB-7FB2-8579-50E9892E15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240557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5297FE0-ACDB-ACEE-90EF-05CE0BC8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08855A5-321D-4269-CA4F-D18646AD44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D9C0B57-B97E-64C4-C85A-B5012A92B5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0351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82E3945-4C2D-D823-1FE7-2BA0443FB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D033201-1292-4AAD-F2AE-7AC16C6E15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A34AEC0-ACCE-5B78-CB73-684FBE4A3A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45935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871A927-68D5-4C95-B2A9-505584A24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FC08286-B5A8-8F94-526C-BB1DDF98BA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B7BA069-E2C6-39E7-71C1-35C7E6640D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62088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2B4B3C7-474B-AC39-694F-54D43E0C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BF986CD-C3DD-B149-1076-EDA9BF56AF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500ED0B-E47A-D98E-0503-7F7C3EE3D5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54568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F53CFEF-385D-B8C4-E39C-AD0BC7C17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B388A05-D25B-6D7B-6E78-C258F4CF3D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F1C48AF-5DCD-F677-356E-0122C518CA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910697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DBAA878-FE13-22E7-3E54-831FA48A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94EC2A4-D34C-8AA0-3927-82BDCD57E6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7DD0B06-A48B-C260-3081-3E6F1E48F9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55370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CA58F19-96DB-C396-1BD3-BE1D15D8D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B4B945F-69DE-6ED2-B300-D141411A56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BAC590F-A742-873B-A93D-1910635A6F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171811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CA46D98-87B3-914F-D3AC-FED34329D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F70A72A-0E85-665D-7F30-37FA204511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709ED0A-24B6-4E8B-C2E4-7B79D36885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106852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F62EE78-D48A-B1BC-BDB9-A9B588707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EC6A95D-111B-67BE-C59D-FE959D28C3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C61A08B-F2F5-7D9F-60F8-F96A9D97C6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59753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1D295E2-064B-D29F-320B-AE33C4BB3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76026BA-2A4A-5B5C-601B-37A75F7E70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EE4F3EB-4ED9-242C-E3FC-4D6B611E8B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719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10EEA-10A4-F552-7E51-75E4D0FCD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FECB6-80BF-9BCA-725E-EEDE7705B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8432F-A687-D18F-05DC-84C981C83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D0F5-D7B6-4A2F-908E-A4C77EDD732F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55382-2A9B-B6CC-325D-C4D10F19A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C536F-CEAC-0035-FE2E-69CC4CCB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FEFC-3867-4D8A-8041-D1C51C91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02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683F8-84C4-8E4C-EB31-D7C6D25B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37DF40-80B4-D598-4B88-8430F53A3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4B33E-10EC-FE4C-20C1-3CCA3D44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D0F5-D7B6-4A2F-908E-A4C77EDD732F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9C1CC-4EB5-3DE2-639A-2EC104DA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82E57-D731-3BDB-82A3-F6C42063A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FEFC-3867-4D8A-8041-D1C51C91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23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FEC53D-DA1F-4780-6196-5145D9C5B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323468-4321-02B6-52D6-F2696A760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04ACF-D0A5-B63E-56FC-0116448F9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D0F5-D7B6-4A2F-908E-A4C77EDD732F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0E046-B42D-3161-6893-99FC645DE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10DF7-EAFC-12F6-8913-579108E7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FEFC-3867-4D8A-8041-D1C51C91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18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F9FA-0EA7-F9A1-23C1-85CDC35E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FC70E-5724-67DD-94B8-4C4FB84EC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F2C15-53D5-A2F0-860F-DF8347CF7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D0F5-D7B6-4A2F-908E-A4C77EDD732F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E8B3D-36DC-BD9E-6065-4FC9CA10B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FAD65-79DE-2340-B82B-8C607702A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FEFC-3867-4D8A-8041-D1C51C91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1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AE73-E470-DEE9-F80A-C55A429E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ECD62-E32C-74EA-7BCA-F2C7E759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6441E-0011-8B05-9281-10ACE1E8D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D0F5-D7B6-4A2F-908E-A4C77EDD732F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98D84-3610-CFBF-4D28-35B1F2AA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B452F-8EDA-E806-2380-123A6296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FEFC-3867-4D8A-8041-D1C51C91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58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502D4-A0B2-0889-D861-4F371834D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EC3C2-AE68-75D2-8089-6DD4CF9D4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B2AE6-0285-4719-9D42-369E8F79A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6624E-F93D-E9E2-0072-94F15EF82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D0F5-D7B6-4A2F-908E-A4C77EDD732F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DA423-B516-F8D2-77A1-7DAAA0BAA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7FDC6-3CCB-E6EF-FA6E-0CB6827BD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FEFC-3867-4D8A-8041-D1C51C91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46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992C-C891-46CA-882B-7EE4308C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6B15F-2563-1A9F-DB6D-420CA5713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387A9-ACFE-3259-012A-03C7CB8CB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222A3E-AFA7-367C-A4D8-EEFE7F8D10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CEE94-1C09-1BA6-9F4E-83F700171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6F0184-DDD1-7B5E-FB91-8A6BF9700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D0F5-D7B6-4A2F-908E-A4C77EDD732F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D0070A-8C9F-3452-D543-702CADB60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73FA06-FD40-8084-A2D4-638624498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FEFC-3867-4D8A-8041-D1C51C91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7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86D6-619A-C73E-A020-FE62FB34A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A69B28-5A43-658F-5EAD-195947CBA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D0F5-D7B6-4A2F-908E-A4C77EDD732F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28CFE-9ED2-C263-116E-79E8B5BD8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0FF4EE-9070-022B-7018-64393E58D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FEFC-3867-4D8A-8041-D1C51C91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18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B3425E-7F58-5D36-3232-AAB9A59D7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D0F5-D7B6-4A2F-908E-A4C77EDD732F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DC3188-DF8B-33C4-1CE1-3B4E8681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C16FE-4273-BD5D-F815-4107080C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FEFC-3867-4D8A-8041-D1C51C91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3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C57DB-98DA-4AA0-AD1B-0AE0429D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75AD2-60AA-BE18-6328-8F9E5747F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279CC-20FE-E74F-0835-DDC163362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5F9EE-8BD8-F7AB-1BD7-63544821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D0F5-D7B6-4A2F-908E-A4C77EDD732F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5D2ED-08AB-14FB-E88A-8404A913F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C1E8D-D017-97A2-C01F-2E29E50F9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FEFC-3867-4D8A-8041-D1C51C91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8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28842-FEF5-50FA-D834-1C939BF56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AB3314-46B4-0823-80A2-D9BA374B5A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7C033-6945-4D54-D45E-5629A4662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10C0B-37B7-599C-01FC-9C919F34E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D0F5-D7B6-4A2F-908E-A4C77EDD732F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715E3-F0D4-661B-1B99-71B6B7120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92CF5-78F2-264D-85B6-B01D8242B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FEFC-3867-4D8A-8041-D1C51C91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3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CDA5EA-1578-AFC6-DB5D-D5490D50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9FAFF-CD1B-9373-68F9-E28CB21D3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C50-1CF4-F006-6F54-E9D60D8EF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E6D0F5-D7B6-4A2F-908E-A4C77EDD732F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EB2F1-BF34-F777-809A-805CCD3BB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AC5DD-DCA5-9ED4-30F3-3067AE71D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88FEFC-3867-4D8A-8041-D1C51C91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9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3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4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8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1.pn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1.png"/><Relationship Id="rId7" Type="http://schemas.openxmlformats.org/officeDocument/2006/relationships/image" Target="../media/image72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1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1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2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4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1.png"/><Relationship Id="rId7" Type="http://schemas.openxmlformats.org/officeDocument/2006/relationships/image" Target="../media/image85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1.png"/><Relationship Id="rId7" Type="http://schemas.openxmlformats.org/officeDocument/2006/relationships/image" Target="../media/image87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9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0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1.png"/><Relationship Id="rId7" Type="http://schemas.openxmlformats.org/officeDocument/2006/relationships/image" Target="../media/image9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1.png"/><Relationship Id="rId7" Type="http://schemas.openxmlformats.org/officeDocument/2006/relationships/image" Target="../media/image96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9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1.png"/><Relationship Id="rId7" Type="http://schemas.openxmlformats.org/officeDocument/2006/relationships/image" Target="../media/image100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2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2B4A268-9682-0636-5846-DD0C2A4CD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A483CB8-7E02-6D01-AD67-2A62F114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97B2755-60B5-5005-CE89-D5218DA77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7CC2E-AF70-A9AD-9FC5-5BC53D55140B}"/>
              </a:ext>
            </a:extLst>
          </p:cNvPr>
          <p:cNvSpPr txBox="1"/>
          <p:nvPr/>
        </p:nvSpPr>
        <p:spPr>
          <a:xfrm>
            <a:off x="960816" y="4633543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CREATE EMPLOYEE PROFILE!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A780E-3D46-075E-FA05-3BD3443F3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48" y="1927338"/>
            <a:ext cx="2111377" cy="21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49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39653BB-2537-AD05-D3D0-4901E3E9D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9AC9D06-888C-CECB-B7AB-D0E06352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F20766B-BE68-78FF-AB17-0C9803224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E81E953-8896-7795-743F-49D8B43AB13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B3FEE16-45DF-E37E-5217-D2083DCB8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CC45544-AF29-01E9-BC36-76B95D1591D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534897A-3EC7-3C26-01D0-A94233F35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6EC8D88-26FD-0BCE-7AF6-4B3789DB9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91391E2-2979-72A3-661B-76B7D9643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4AE8903-42F3-A36E-CB75-519705C1B18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35100D-6DF2-BA61-C5C8-F9726AAD91E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0A613CC-9497-E01E-7855-FF1F58EFB39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E311402-D543-8F86-818F-4E68EFFD888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0592ED5-7AEE-779B-F8BC-6CAC254F2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ADA6A03-E829-257D-97CA-576A02A81A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FE3BD02-A475-9D70-FEB9-D9F1AF316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6D350E-321C-2BAC-F231-FFD514FB7B7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9BF011A-6E5D-716F-2B73-60416655147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453F339-ACA7-DFD2-DC51-0D45998CD0D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00A0A4B-734E-749A-6F4C-F7CCB33457A2}"/>
              </a:ext>
            </a:extLst>
          </p:cNvPr>
          <p:cNvSpPr txBox="1"/>
          <p:nvPr/>
        </p:nvSpPr>
        <p:spPr>
          <a:xfrm>
            <a:off x="415291" y="1813848"/>
            <a:ext cx="3254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People Window &gt; Others Button &gt; End Employment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E4CDE6-A860-3581-3B1D-BE0FAEB9F0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700" y="1698362"/>
            <a:ext cx="6987551" cy="338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76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99CEC4D-4BD1-4E9B-0D28-592126133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B1D76EC-5552-1629-0557-618D2B82A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20F623D-B49D-139A-3244-D04FD3F9B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7D93327-DDED-D0AD-288F-1BDBFC5F269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F863F61-E8C0-1637-8D7D-4068CA01D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B9B0165-BD91-9572-C1CE-F01DE580995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B1C0242-88E8-A7B4-FEAB-FC8468AD9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B069C5D-D435-8E39-8C66-EB7E6E90E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DF27A1F-2ACF-E6E5-BFBD-6E15B701C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56AFA34-1E73-E6E1-0FBA-AC911BF51F9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94EB12-8587-65BF-6566-73CB9D32C27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E7D5AB-676B-C1E2-3DE8-CF89DF1B565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A06E8EB-77DF-028F-6733-99AC2288F30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900EE92-031F-7B0A-7996-03945C389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B8EA642-F8A7-2257-ED6C-B9A7C5534B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A8594C8-903B-FB08-BB27-086904059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B8FFE7-5089-B65E-815D-B9BABDBE06C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D01EC34-F12C-C011-8E2A-E8E50DB5A29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AFF8C73-7456-93C3-07A9-EC29AB3A294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B6EA981-29F5-80E0-375D-A5C3924747AA}"/>
              </a:ext>
            </a:extLst>
          </p:cNvPr>
          <p:cNvSpPr txBox="1"/>
          <p:nvPr/>
        </p:nvSpPr>
        <p:spPr>
          <a:xfrm>
            <a:off x="139534" y="2056525"/>
            <a:ext cx="3665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Now elements are all processed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1EBE1B-BD7D-D761-22C6-2DB0A33BD8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45144"/>
            <a:ext cx="6891345" cy="4027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773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74F2B9E-3EF0-6612-B55F-6F368BA39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FA484C9-3762-596A-C4DB-A24E02FD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0EBFEF3-4521-CF10-AE98-294F35614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BD908A3-523A-EAE0-AC88-174D2328CB4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8B9413A-5C6A-026D-AECD-E570EDEEF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07EAC03-49D6-08F2-F5EF-82DD9B9AC53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7A40C36-4944-E8EF-9505-755FEE94F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861BFE1-3CA8-B3F6-F59B-6DBF15620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6517D613-7509-A47C-1F1A-DE7A189F0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1E015F1-4C9C-548B-EF8D-A37FB7C4526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00D433-381F-8AB6-9CFA-F4FFCCFB16B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E98237-5C64-8E66-A64A-A1D96BFF324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12D1BA-19C2-B11C-4F60-55E0C23CA22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2BB0988-2042-A757-AB2B-AFD4E82FE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352AF26-CCBC-C114-E75F-025D0219C7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4E2A18DD-B84D-43F7-6E1D-13995C9DA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827975-E80C-A1BE-472D-5A9B63A890E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2B651B6-2D86-05F4-AACF-92DE4167493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4455737-AA37-C56A-A3A5-7853792D907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233449B-DDED-E7C9-4B02-F5BA36CF773B}"/>
              </a:ext>
            </a:extLst>
          </p:cNvPr>
          <p:cNvSpPr txBox="1"/>
          <p:nvPr/>
        </p:nvSpPr>
        <p:spPr>
          <a:xfrm>
            <a:off x="38100" y="1761559"/>
            <a:ext cx="3665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Payroll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review payroll run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Lists &gt; Payroll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Assignment Process Button to view employees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EAEBC5-EC27-8F40-B990-1A391CDFCF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56635"/>
            <a:ext cx="6605387" cy="40098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950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9FC731E-9FBD-37B3-44A0-665ACBC30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A352C28-81F5-43B8-D065-6887FBB19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E305493-096F-679E-F3E9-903DD05D3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4FDA2D9-AD46-D918-0C23-9918F97C37D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12C3229-4A18-C514-02BE-FE9C8FCB1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E049700-FFC2-ACC5-53E1-AC56C4B7C78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32BD2C8-3ADB-0DD5-7772-9582318CC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234EC35-8A70-A260-2252-EB648B8B0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79AFE5E9-4363-4D08-0C73-23C3E4943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8D1BAF0-C76B-5C6C-A5E6-AF715DBB4D0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3691D7-F28B-DB66-EFAE-9236E483B13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45F839-AB98-7D76-738E-73E050A9DB2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F9ED84-EBA4-33F5-6221-8D849AF7A18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C76B8EB-C99A-C8F7-CF17-57570A9D9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DB344E2-CC68-6F51-9AB9-3C06D8FB218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18A2DAD9-4ACF-7548-BED0-82DE90FFC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917390-B04D-48D3-6E09-278B887E543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E437038-9E4E-8E8A-F34B-6F3CFDFDBD9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4CA0BB0-FF15-0D79-6A21-399113AD8CA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1F593CB-5D86-677A-CD08-F27793A13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4" y="1434014"/>
            <a:ext cx="6503747" cy="4021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00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4AF52A9-C52E-F97F-3263-41DA5FEE5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F102FD8-7F75-1ABC-A248-E614E67E0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D2F62E6-B266-BA05-67B6-D202221BC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48AED27-926A-48E1-5871-B7763543BC7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343CCE7-5249-0EBD-6AAD-DD5C7ECF7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69BC30B-077B-667B-833D-202E5B2F40D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26972BB-A5DB-7ECA-9F44-7E26ACD6A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EF67553-FD70-E32E-966B-4C8F661D6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85E105E-DD36-C490-F7E3-991C7D42B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547B910-4E20-C380-6BC7-E8463BB29A4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4277373-ADF4-6E12-D35A-DF00D77928A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41278B4-9FDE-6AFF-639B-F445C47DCF3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38BC07-21B9-26D5-4BCC-FE6355D7BBE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251A360-1E1C-C8B5-073E-31FF07048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FB87EF6-7B2A-8E57-46EB-9F58C90405A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42E77F6-29FE-D1D2-14A3-7076133B1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8C3784-BD7E-736C-C3A9-6A565540168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0C3AD3E-44F2-5826-5887-BCEE21FC7AC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BBE89CF-9281-F658-B023-9B36F9B68F5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85F884-E54D-C586-5F37-10523051CBFA}"/>
              </a:ext>
            </a:extLst>
          </p:cNvPr>
          <p:cNvSpPr txBox="1"/>
          <p:nvPr/>
        </p:nvSpPr>
        <p:spPr>
          <a:xfrm>
            <a:off x="38100" y="2056526"/>
            <a:ext cx="3665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Employee Assignment Process Result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Lists &gt; Assignment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review an employee's history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42E950-CDE9-523E-07E9-87FF6CACE4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8"/>
          <a:stretch/>
        </p:blipFill>
        <p:spPr bwMode="auto">
          <a:xfrm>
            <a:off x="4944794" y="1439728"/>
            <a:ext cx="6283645" cy="4023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446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8DADB99-F1DD-DA08-5E46-C368BF894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75F2630-71DF-2497-84E1-00AFD292D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D8B8740-8B35-FA32-D78D-E5F810C7D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EAC6E0E-8EC8-1AA5-99C7-C18F79FFB73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01EB487-2520-DEFE-C132-619686ABC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8984A84-9692-AE7E-426E-3E35151A68C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384A0F2-01A2-459F-FBF2-FCFB851A9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494795A-61D5-FD14-200F-1FB418943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64D808B-402A-E2D8-C2A4-70C1EB3CF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4988DDC-5AC8-862D-232D-D718BA09390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091EF62-27E8-8DD8-178E-49C41EBF703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11BC0CB-62C6-98FA-B0B6-DB09BBC9775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E0BC0E-56A0-9336-183B-253046DAFA9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8570D58-CD22-3262-CE4D-6294BE428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6D69485-EEFC-E779-EE73-1DC624B2C7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7C4EEFC-3268-0271-DAAE-E801791AD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9A4E0A-77E5-8028-B9E2-7A4B5C2ACE3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F0B4781-A2C4-FCF7-230E-48DBB2742CB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C01D3479-E1C4-4415-D90C-2527B392D25C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662555-8863-B1BC-5633-8C71E8828987}"/>
              </a:ext>
            </a:extLst>
          </p:cNvPr>
          <p:cNvSpPr txBox="1"/>
          <p:nvPr/>
        </p:nvSpPr>
        <p:spPr>
          <a:xfrm>
            <a:off x="38100" y="2056526"/>
            <a:ext cx="3665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View Results Button shows the detailed display of elements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A657A1-3877-C85D-19A5-4CAA8CDDBD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4"/>
          <a:stretch/>
        </p:blipFill>
        <p:spPr bwMode="auto">
          <a:xfrm>
            <a:off x="5037797" y="1403266"/>
            <a:ext cx="5995787" cy="4089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04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1A38E0E-0DD0-B1E1-6523-C986556AA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076EB6B-2A36-B17C-5D8E-0494075AE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A2279F9-1523-3456-EDF5-CB1E09D88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02681EE-B0D4-3BC5-FEC2-C38827FCAB0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4CB7DB8-9358-C723-0D31-E4F65635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E2E589D-FDBA-ACDA-0233-091CF948B40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FB2CA3E-57AE-3C0C-597B-0C29C2317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6878478-BD29-2A94-EB80-C73D701B1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7B345581-85EC-EF51-ABE2-8876EA969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9ADE44E-84B8-1F9F-89C5-DC7303F43DC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D11A2DD-F1CB-79A5-5874-894D08123D56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706825D-C738-6BB3-A5DE-D6E00DA0016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FE6090-7E29-43E9-BD86-36844EBB14F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9B0510F-08A2-3792-8734-10313BAEF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8F64CF4-9487-1F81-2FC5-EF0700D2A2A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C92653E-A24B-A82F-B306-7EABD6830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F9FE26-01C2-B347-3AAA-E1876EC33A0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5DC24E2-D055-F177-9BD5-818E2FD509C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F94B97D-F17F-C725-DA22-530841B7E13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7EFF324-4C64-79F5-F700-64C27004187B}"/>
              </a:ext>
            </a:extLst>
          </p:cNvPr>
          <p:cNvSpPr txBox="1"/>
          <p:nvPr/>
        </p:nvSpPr>
        <p:spPr>
          <a:xfrm>
            <a:off x="38100" y="2056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Payroll Rollback Run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4716ED-6A0C-35F1-531B-A4046FAE58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700" y="1448212"/>
            <a:ext cx="6919501" cy="3726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51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4CF5130-6F21-C1A6-A046-C973CF01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6CD67AD-A940-B8DB-3886-722171FE9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2FF7C0F-A08A-6AB6-5878-F2C8ABEB7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60B2180-C1F4-1462-328E-AA6D9A4DFD60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C9DFC59-EB16-F05D-9CFB-ABFCFEB42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E1293B7-C9F1-FCAA-3C49-635AB7BFCDD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DB4CA7A-1742-FF4F-6C56-23ACC4DDD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268B953-ED71-4497-6A34-B4B4BAB6E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CDA031E-4133-FB4E-2A23-063761758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74A07AC-1430-BD63-4E03-A6AC4C6058C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A66A217-F517-B2A3-EF82-EA12B7778AA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2EAF354-2F1A-71D6-5B9E-519339FB361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FDE1219-44F2-194A-4889-302D785EDBE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BD27F26-687A-AFE8-CD3A-709D823E2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AAFEC380-3514-EFC1-C2E1-5B4741945A6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6749859-5468-6487-C187-7E6B15E28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A7C770-A560-0B63-E008-5D458B3C0B6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77FDE5A-6678-B8D2-D523-3C9BE3AC200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8BEC907-CD39-867C-C0C5-D910A815973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67DCB37-1302-7FE2-6C91-224293F5EAAB}"/>
              </a:ext>
            </a:extLst>
          </p:cNvPr>
          <p:cNvSpPr txBox="1"/>
          <p:nvPr/>
        </p:nvSpPr>
        <p:spPr>
          <a:xfrm>
            <a:off x="38100" y="2056525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Payroll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To review payroll run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Lists &gt; Payroll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5346F2-52BF-3F2D-D8B9-4A5C7516D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524" y="1471681"/>
            <a:ext cx="6418573" cy="38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18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2801ACD-712D-4AF8-F98B-CEFFFB9D5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A6A40D2-E44A-A1C0-0F4D-63722D49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E4BF317-FD45-8DF1-0146-C574EA16E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A06A507-23C9-EF3F-DE6D-3C762ED490A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3800F6C-6ADE-A3C0-AE8B-0139FF687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A77AF53-C9A4-DE11-32EE-9D2CB1D036D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2F9B74F-D3F7-CCEF-A661-B8E8B7AF0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74DE8E1-15A1-3225-3573-05D89574B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592894E-5C1C-2906-65AA-B2B0C9C99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74BAE2C-4CCD-3F30-3EEC-20989492F4D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85813-DB23-F37D-777F-6C48DCBA80E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777B5B-3F62-CA3D-7005-FF65674031E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D52EF42-49C1-F23F-579E-9993BDD812B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326B21C-B38F-281B-2E9D-D9915D48E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F341485-E14F-397C-744D-50FF145247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ED20EFE-5C93-654E-5B4B-1553A0120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B8840A-BB7C-37DF-3070-9279065308B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CD4D1D61-949F-220F-3455-CC3855FB561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8A1BA26-6CB4-DE9F-2CD8-0E02294CA90D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98771BE-AB82-A6B7-15D8-D3A56EB79D44}"/>
              </a:ext>
            </a:extLst>
          </p:cNvPr>
          <p:cNvSpPr txBox="1"/>
          <p:nvPr/>
        </p:nvSpPr>
        <p:spPr>
          <a:xfrm>
            <a:off x="415291" y="1813848"/>
            <a:ext cx="32543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Assignment Status</a:t>
            </a:r>
          </a:p>
          <a:p>
            <a:b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</a:b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This can also be customized based on the statuses the company is categorizing its employees by</a:t>
            </a:r>
          </a:p>
          <a:p>
            <a:b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</a:b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Status</a:t>
            </a:r>
          </a:p>
          <a:p>
            <a:b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</a:b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+New icon to add a new assignment status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B9BDD6-C476-BF6C-EE56-AB4992F6A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7944" y="2118357"/>
            <a:ext cx="6827681" cy="21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6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13CDF50-556F-4BEB-3A05-3BB5D0B8C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37DB28F-F99A-3EB3-B294-DDCFF0902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ABA975B-E8E3-6AF2-38CF-EA710E4E4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69CD6E2-62A7-265A-564F-21B4CD7D3D3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38E2990-81A0-7943-A9A8-84B87B6C4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A9C5484-3AAA-62F8-090F-A7CC850F7A2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969F813-41AD-9094-2204-A661C4D00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197FB96-DEBD-56CF-048B-60FE3F8D0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F2DC8DC-7110-F3B1-2C35-0A1275C8C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16D91ED-C7DB-3DFD-2A32-9D2AA1F0403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21ED0E8-28DE-BE90-E83A-A3874010861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3C1C28-7EA4-767A-76E8-ADAF2D512C9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30DB1E-7207-4F40-5FA2-140EC52347B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C8543B2-9842-E0BC-32F3-46BBFF0B0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A546A1BD-19AF-F7B5-F72B-8EAB045002C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1EED523-1EBE-F376-C9BF-DA64A0975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5499D8-F20C-EAFB-17F4-956BCDEC674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2C04252-EA50-2C7B-003A-494131A53B0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8EB479B-61C3-C196-0293-D414C199C4F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4C2DAC-6C6D-691B-AD51-A05BF2BC3B80}"/>
              </a:ext>
            </a:extLst>
          </p:cNvPr>
          <p:cNvSpPr txBox="1"/>
          <p:nvPr/>
        </p:nvSpPr>
        <p:spPr>
          <a:xfrm>
            <a:off x="415291" y="1813848"/>
            <a:ext cx="3254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View Lists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Lists &gt; People by Assignment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EA3D9C-07DB-3FC6-DD53-2047E524E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7650" y="1902920"/>
            <a:ext cx="7087210" cy="249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4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701BE18-B969-1ABC-1900-E5CC09894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CBE949E-103F-C3D4-D071-F28744E6A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348083F-F134-2FA7-6068-70C5E7E13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27CA84-7B49-A5B1-122A-96AE2FF1F99A}"/>
              </a:ext>
            </a:extLst>
          </p:cNvPr>
          <p:cNvSpPr txBox="1"/>
          <p:nvPr/>
        </p:nvSpPr>
        <p:spPr>
          <a:xfrm>
            <a:off x="960816" y="4633543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PAYROLL MANAGEMENT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DC5DC39-86BC-5012-C3F9-E638B88EB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5" y="1940666"/>
            <a:ext cx="2216150" cy="221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83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4D2A679-7AD5-8B47-F639-A1711120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538D934-A29A-F18A-09D9-9DA267358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6ABEC7B-D9B2-5A64-014B-85B36D66E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40BE1A4-3AC6-32A6-4EC5-E574694E336F}"/>
              </a:ext>
            </a:extLst>
          </p:cNvPr>
          <p:cNvGrpSpPr/>
          <p:nvPr/>
        </p:nvGrpSpPr>
        <p:grpSpPr>
          <a:xfrm>
            <a:off x="300585" y="1053065"/>
            <a:ext cx="2663663" cy="2275001"/>
            <a:chOff x="3330957" y="1754004"/>
            <a:chExt cx="3995494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59357367-2952-625C-EB73-5E7B4690968F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215933-2217-3B95-F7A7-076FA53A41EA}"/>
                </a:ext>
              </a:extLst>
            </p:cNvPr>
            <p:cNvSpPr txBox="1"/>
            <p:nvPr/>
          </p:nvSpPr>
          <p:spPr>
            <a:xfrm>
              <a:off x="3330957" y="2182886"/>
              <a:ext cx="10997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19D339-8FF2-D1B3-3B2C-40CC4CB9F8D6}"/>
                </a:ext>
              </a:extLst>
            </p:cNvPr>
            <p:cNvSpPr txBox="1"/>
            <p:nvPr/>
          </p:nvSpPr>
          <p:spPr>
            <a:xfrm>
              <a:off x="4252833" y="2882259"/>
              <a:ext cx="2932462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Egypt Legislation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5E8BC3A-FFF6-3E8C-3307-9054DB3EA40C}"/>
              </a:ext>
            </a:extLst>
          </p:cNvPr>
          <p:cNvGrpSpPr/>
          <p:nvPr/>
        </p:nvGrpSpPr>
        <p:grpSpPr>
          <a:xfrm>
            <a:off x="3186409" y="982203"/>
            <a:ext cx="2746217" cy="2275001"/>
            <a:chOff x="3207125" y="1754004"/>
            <a:chExt cx="4119326" cy="3412502"/>
          </a:xfrm>
        </p:grpSpPr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067B744A-5C21-9943-5D6D-955656F53502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52E16D-E1C5-21F1-A975-8CB943D6134D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025D5CD-3573-90EB-9651-50155541BF7C}"/>
                </a:ext>
              </a:extLst>
            </p:cNvPr>
            <p:cNvSpPr txBox="1"/>
            <p:nvPr/>
          </p:nvSpPr>
          <p:spPr>
            <a:xfrm>
              <a:off x="4405837" y="2882259"/>
              <a:ext cx="2584833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Bank Details </a:t>
              </a:r>
              <a:r>
                <a:rPr lang="en-US" sz="2400" b="1" dirty="0" err="1">
                  <a:solidFill>
                    <a:srgbClr val="3494BA"/>
                  </a:solidFill>
                  <a:latin typeface="Oswald" panose="00000500000000000000" pitchFamily="2" charset="0"/>
                </a:rPr>
                <a:t>Flexfield</a:t>
              </a:r>
              <a:endParaRPr lang="en-US" sz="2400" b="1" dirty="0">
                <a:solidFill>
                  <a:srgbClr val="3494BA"/>
                </a:solidFill>
                <a:latin typeface="Oswald" panose="00000500000000000000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006CFF5-EF4A-7D80-4F72-80F9FBBA56BE}"/>
              </a:ext>
            </a:extLst>
          </p:cNvPr>
          <p:cNvGrpSpPr/>
          <p:nvPr/>
        </p:nvGrpSpPr>
        <p:grpSpPr>
          <a:xfrm>
            <a:off x="6200393" y="1013837"/>
            <a:ext cx="2746217" cy="2275001"/>
            <a:chOff x="3207125" y="1754004"/>
            <a:chExt cx="4119326" cy="3412502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EB55A2BF-D6D6-E652-D8F8-077D2BCEBF97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B57AD04-11D3-74F2-C0C7-155284753A79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6215A1B-C886-432F-2B4C-8FF78C3CDFDF}"/>
                </a:ext>
              </a:extLst>
            </p:cNvPr>
            <p:cNvSpPr txBox="1"/>
            <p:nvPr/>
          </p:nvSpPr>
          <p:spPr>
            <a:xfrm>
              <a:off x="4327783" y="2865717"/>
              <a:ext cx="2963874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Monetary Unit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AEB7A38-22BE-E4C8-D62D-FC939B6F2800}"/>
              </a:ext>
            </a:extLst>
          </p:cNvPr>
          <p:cNvGrpSpPr/>
          <p:nvPr/>
        </p:nvGrpSpPr>
        <p:grpSpPr>
          <a:xfrm>
            <a:off x="9228765" y="1010961"/>
            <a:ext cx="2795150" cy="2275001"/>
            <a:chOff x="3197507" y="1754004"/>
            <a:chExt cx="4192726" cy="3412502"/>
          </a:xfrm>
        </p:grpSpPr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F0824B2B-B22F-9A20-25E4-3E909CF30FB0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355541-EFB9-4923-8C53-F4B4DFC3BC91}"/>
                </a:ext>
              </a:extLst>
            </p:cNvPr>
            <p:cNvSpPr txBox="1"/>
            <p:nvPr/>
          </p:nvSpPr>
          <p:spPr>
            <a:xfrm>
              <a:off x="3197507" y="2182886"/>
              <a:ext cx="13666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1C4FE90-C13A-0AC4-BFE5-66E04BBC668F}"/>
                </a:ext>
              </a:extLst>
            </p:cNvPr>
            <p:cNvSpPr txBox="1"/>
            <p:nvPr/>
          </p:nvSpPr>
          <p:spPr>
            <a:xfrm>
              <a:off x="4327783" y="2612439"/>
              <a:ext cx="3062450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Consolidation Set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300F554-9EFC-1CE3-97FA-0490875C6340}"/>
              </a:ext>
            </a:extLst>
          </p:cNvPr>
          <p:cNvGrpSpPr/>
          <p:nvPr/>
        </p:nvGrpSpPr>
        <p:grpSpPr>
          <a:xfrm>
            <a:off x="1291476" y="3511415"/>
            <a:ext cx="2764026" cy="2275001"/>
            <a:chOff x="3211934" y="1754004"/>
            <a:chExt cx="4146040" cy="341250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946E2D8E-B224-7B3B-40F1-B15E4FF62FA3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4E96370-1B54-CAFC-067E-A8A3F280521D}"/>
                </a:ext>
              </a:extLst>
            </p:cNvPr>
            <p:cNvSpPr txBox="1"/>
            <p:nvPr/>
          </p:nvSpPr>
          <p:spPr>
            <a:xfrm>
              <a:off x="3211934" y="2182886"/>
              <a:ext cx="1337771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6867732-6103-9DEE-4584-A76FF776A6F3}"/>
                </a:ext>
              </a:extLst>
            </p:cNvPr>
            <p:cNvSpPr txBox="1"/>
            <p:nvPr/>
          </p:nvSpPr>
          <p:spPr>
            <a:xfrm>
              <a:off x="4259288" y="2857712"/>
              <a:ext cx="3098686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Payment Type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71D5582-36AD-3A98-9476-F06F51F54439}"/>
              </a:ext>
            </a:extLst>
          </p:cNvPr>
          <p:cNvGrpSpPr/>
          <p:nvPr/>
        </p:nvGrpSpPr>
        <p:grpSpPr>
          <a:xfrm>
            <a:off x="4665537" y="3560536"/>
            <a:ext cx="2793005" cy="2275001"/>
            <a:chOff x="3181878" y="1754004"/>
            <a:chExt cx="4189507" cy="3412502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FEE16398-5B17-833D-0BFB-817E1B0F669B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F9D5270-3EC6-1728-8E8F-A4068984447E}"/>
                </a:ext>
              </a:extLst>
            </p:cNvPr>
            <p:cNvSpPr txBox="1"/>
            <p:nvPr/>
          </p:nvSpPr>
          <p:spPr>
            <a:xfrm>
              <a:off x="3181878" y="2182886"/>
              <a:ext cx="139788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278BD70-85DA-4AC8-0A03-C15A17909C84}"/>
                </a:ext>
              </a:extLst>
            </p:cNvPr>
            <p:cNvSpPr txBox="1"/>
            <p:nvPr/>
          </p:nvSpPr>
          <p:spPr>
            <a:xfrm>
              <a:off x="4192873" y="2883032"/>
              <a:ext cx="3178512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Payment Method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9D5133-C2C9-C026-9014-CBB6EF48042A}"/>
              </a:ext>
            </a:extLst>
          </p:cNvPr>
          <p:cNvGrpSpPr/>
          <p:nvPr/>
        </p:nvGrpSpPr>
        <p:grpSpPr>
          <a:xfrm>
            <a:off x="7964582" y="3511652"/>
            <a:ext cx="2689311" cy="2275001"/>
            <a:chOff x="3292485" y="1754004"/>
            <a:chExt cx="4033966" cy="3412502"/>
          </a:xfrm>
        </p:grpSpPr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727726D1-B2C4-F5B2-5F47-4A96B00362B7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2AE3DE-BBD9-0ECF-EE91-A55F8834AC43}"/>
                </a:ext>
              </a:extLst>
            </p:cNvPr>
            <p:cNvSpPr txBox="1"/>
            <p:nvPr/>
          </p:nvSpPr>
          <p:spPr>
            <a:xfrm>
              <a:off x="3292485" y="2182886"/>
              <a:ext cx="117666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F86394-E3BE-CAF5-8B67-C0E8F6DFC2F6}"/>
                </a:ext>
              </a:extLst>
            </p:cNvPr>
            <p:cNvSpPr txBox="1"/>
            <p:nvPr/>
          </p:nvSpPr>
          <p:spPr>
            <a:xfrm>
              <a:off x="4264717" y="3134508"/>
              <a:ext cx="3048858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Payroll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451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6EBDD9C-6476-E427-0BCD-6F8596EE0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8040252-0876-F674-AC9F-089A6C412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193E60D-782C-6649-1392-FBCAF43ED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0CCB8B8-3C67-73C7-2F55-67D268069C38}"/>
              </a:ext>
            </a:extLst>
          </p:cNvPr>
          <p:cNvGrpSpPr/>
          <p:nvPr/>
        </p:nvGrpSpPr>
        <p:grpSpPr>
          <a:xfrm>
            <a:off x="4748769" y="2372013"/>
            <a:ext cx="2663663" cy="2275001"/>
            <a:chOff x="3330957" y="1754004"/>
            <a:chExt cx="3995494" cy="341250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C441D26C-B289-9EEC-6C2D-38A2A4262B1D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65E057-876B-5354-40F7-43BFDCBDDF76}"/>
                </a:ext>
              </a:extLst>
            </p:cNvPr>
            <p:cNvSpPr txBox="1"/>
            <p:nvPr/>
          </p:nvSpPr>
          <p:spPr>
            <a:xfrm>
              <a:off x="3330957" y="2182886"/>
              <a:ext cx="10997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60C450-AA92-1AD0-8922-6BDC01461418}"/>
                </a:ext>
              </a:extLst>
            </p:cNvPr>
            <p:cNvSpPr txBox="1"/>
            <p:nvPr/>
          </p:nvSpPr>
          <p:spPr>
            <a:xfrm>
              <a:off x="4252833" y="2882259"/>
              <a:ext cx="2932462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Egypt Legislation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127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EB0413C-88DC-AF82-53DC-99FEA8CF7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821C826-820F-F250-F14B-B26610FA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CCB8E57-2ABB-14A1-E714-BFBC883C8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C8FEF27-E36E-B487-7940-FF0C0CA1444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B1B00C1-9EEC-6E9F-6F60-A406ACD7F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67CA62E-95E3-6175-89BD-075762F6F0D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8178DA6-2362-1016-04C3-221A4C36B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9E5FC09-BEE3-C999-72C0-5090D45EA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185E11E-3FD1-8FA7-7ED7-D900A66C2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6C05A41-D146-2F7F-03B9-F4945508519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4531C1-6EC9-4FA6-EC8A-29948623B63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07FEAC-A3D4-ADC6-FD96-4E9AB56482E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0FF05CE-E1A6-F17C-152E-E756AC522C2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06847309-CD6F-5F91-5C3C-20DF18AB4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FE791E5-1265-496E-2417-0D2D7E8209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2589263-48A3-76CC-E66D-219218682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9F178B-B6A6-6C28-C7E0-9DE1906166B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015ACCE-00B9-07CD-2967-38CAC3ED303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2F62055-6547-09A0-DBF8-000C7EB6A7A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5849656-D225-45D7-5425-126CE5AC7F3D}"/>
              </a:ext>
            </a:extLst>
          </p:cNvPr>
          <p:cNvSpPr txBox="1"/>
          <p:nvPr/>
        </p:nvSpPr>
        <p:spPr>
          <a:xfrm>
            <a:off x="281941" y="2418578"/>
            <a:ext cx="3254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Request Name: International HRMS Setup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CF09FB-E7FE-904F-CC3B-D18E0B9F81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04" y="1486461"/>
            <a:ext cx="7021536" cy="3957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669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C670C8E-C001-32AC-69DF-9632F6CF9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DF1EC4B-E13A-958B-1A36-34226326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41A1B8B-3731-54AE-E8C9-7D66CC5D8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CD20E36-4545-843B-855D-86E8441A19C8}"/>
              </a:ext>
            </a:extLst>
          </p:cNvPr>
          <p:cNvGrpSpPr/>
          <p:nvPr/>
        </p:nvGrpSpPr>
        <p:grpSpPr>
          <a:xfrm>
            <a:off x="4710565" y="2121412"/>
            <a:ext cx="2746217" cy="2275001"/>
            <a:chOff x="3207125" y="1754004"/>
            <a:chExt cx="411932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C2B34213-CFAC-E1AE-1DBC-01AD194AFAE4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122E748-EC98-AD47-9605-2A404F567AE0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87E1942-9100-16C3-124C-921A03DBA77E}"/>
                </a:ext>
              </a:extLst>
            </p:cNvPr>
            <p:cNvSpPr txBox="1"/>
            <p:nvPr/>
          </p:nvSpPr>
          <p:spPr>
            <a:xfrm>
              <a:off x="4405837" y="2882259"/>
              <a:ext cx="2584833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Bank Details </a:t>
              </a:r>
              <a:r>
                <a:rPr lang="en-US" sz="2400" b="1" dirty="0" err="1">
                  <a:solidFill>
                    <a:srgbClr val="3494BA"/>
                  </a:solidFill>
                  <a:latin typeface="Oswald" panose="00000500000000000000" pitchFamily="2" charset="0"/>
                </a:rPr>
                <a:t>Flexfield</a:t>
              </a:r>
              <a:endParaRPr lang="en-US" sz="2400" b="1" dirty="0">
                <a:solidFill>
                  <a:srgbClr val="3494BA"/>
                </a:solidFill>
                <a:latin typeface="Oswald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6678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8D5FADF-9352-8C66-66DF-EAF5115F2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4E670B0-42AC-EF8F-9A5F-77462F9CC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A3A6136-C918-1BC6-9C6A-5194C229E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5578246-0AD8-2ADA-7376-3B92C173E5B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6B0117E-32D3-FD6F-465C-8582B4F3A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9763127-5B9B-800A-63B7-00AC7F16986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53FC0E7-4141-7E04-7533-2D8CF6A7D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50C07D5-187A-5ACC-3AA2-30A112025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707B209-A66C-9F93-6065-029BC94CF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1D69624-2085-6DFF-4152-7453F92888B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297C6B-F9BE-6138-FB42-43BB2FB8F8B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96415A-D637-33CF-C337-68C7D235D49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0911E5-9C9C-6327-A4D5-FFA52D9982B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23C61733-0BA4-39D9-6D7B-673DC6168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F6735F0-2E68-6E3A-D187-0343C98EAF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4C79EA43-DC64-6CB6-F7D7-57766BCF6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36A244-719E-E740-1445-FEF80B41D09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AFD3BAB-1B2D-F010-1D19-1BFAFBCEC76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B291B7F-DD89-F104-B2CB-B9EE7FB2E2C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821CDB-3B78-3F7E-C8D2-C109289A256E}"/>
              </a:ext>
            </a:extLst>
          </p:cNvPr>
          <p:cNvSpPr txBox="1"/>
          <p:nvPr/>
        </p:nvSpPr>
        <p:spPr>
          <a:xfrm>
            <a:off x="281941" y="2187473"/>
            <a:ext cx="32543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Bank Details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is standard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Sysadmin &gt; Application &gt;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&gt; Key &gt; Segments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Application: Payroll - Bank Details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KeyFlexField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(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EG_Bank_Details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70DDEE-08DA-7354-2B82-AC68DA1916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r="1" b="4345"/>
          <a:stretch/>
        </p:blipFill>
        <p:spPr bwMode="auto">
          <a:xfrm>
            <a:off x="5299612" y="1529135"/>
            <a:ext cx="5745593" cy="3683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745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325493F-FD21-0474-FF40-B73CF4482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65B9BF7-14C6-19FE-9837-4B1EE8ACF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13DCCBC-8F4D-F8FD-14FB-B01743912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E0AFE2A-80F8-41B8-ACC4-63A4CF2B26A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461E2DF-2346-3109-CF3C-B5F23BA46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7448F75-8E71-1D41-E96C-4D6B9C4BC8C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D4817C2-9396-BBF0-4094-18B7A9A24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F06657B-4671-F86C-C23F-F977AB22F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DE6EDC12-2B7D-FF33-98A0-24FABFD88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3B2A0FB-A502-AC83-9A47-948B3D50BCD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1E266C4-A428-7F91-3AF8-643BC18F01C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479331E-E4C9-6B6C-BB4D-3DD9CBAA0D6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58342B5-BA2E-F221-E007-D1E318F3A95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E481344-1BEC-B65C-9F63-3DF1CD4F6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6695EE6-FCFF-0890-EE9B-A1A0CA3D40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2695833-CDAD-5F2D-76AB-AA245926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190FBD-B1A0-4655-13BB-0F1A0912465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BB49DC4-6658-1D8D-25FB-6F85A3B59EB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F9869E8-3FE4-9338-A75F-4055011C93A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03F6324-EA70-1C0E-4460-4B57C60D9163}"/>
              </a:ext>
            </a:extLst>
          </p:cNvPr>
          <p:cNvSpPr txBox="1"/>
          <p:nvPr/>
        </p:nvSpPr>
        <p:spPr>
          <a:xfrm>
            <a:off x="375962" y="2561100"/>
            <a:ext cx="3254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the needed segments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619652-0A8C-6F72-464B-1261B5C33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4" y="1587242"/>
            <a:ext cx="6916775" cy="36202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493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ADEF244-5469-5E10-7989-122498836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5BBADE3-AD56-0F14-B4EB-2974EE6B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29B8EF7-1D31-25CC-D119-134778A50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6326969-D028-963A-DDEB-08376D6CF84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CC33AFE-3D22-0DEB-D952-59916DCA8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5C9E7C6-D505-6B28-7B2E-690A1719CB2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818E4BD-136F-E58F-6B59-B34E628F1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FC7651DE-F08F-716B-D8AB-E969B55C8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D7DAA6E-E920-C70B-14D7-14D051B5A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6C4C84F-942C-947C-2C3F-786721DDE57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5D9DAD-8E30-EF8B-AED1-E692120D50E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92DEAD-025B-75D1-28BC-BCCE48B21BA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8557A9F-CCEE-6EE7-1E0E-2A197A080F3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61E21F4-AD92-DC61-A998-7648CEB85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ADDA2B0B-86F6-4FFA-3637-3A4090033A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B1B325A-84FE-342E-CD00-A1B807EE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4F6CCC-5DD2-8FFB-AB94-4F2244A9463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76638D8-15B9-4F92-38C9-C3AC77870E2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8FF42EE-DE69-36E8-DCEA-DDB2C953A65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1E8125B-ADB5-C448-B34B-3900534FF670}"/>
              </a:ext>
            </a:extLst>
          </p:cNvPr>
          <p:cNvSpPr txBox="1"/>
          <p:nvPr/>
        </p:nvSpPr>
        <p:spPr>
          <a:xfrm>
            <a:off x="281941" y="1938221"/>
            <a:ext cx="39639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New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Fill out personal information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F6352F-0D89-1CC6-293C-4C69CCC64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033" y="1444668"/>
            <a:ext cx="6078501" cy="405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0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2F75333-868D-18D8-CE4E-CB0B238B7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F40714F-B643-230C-A370-7DEA61431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ACDF08D-7B55-C695-EAF6-4A65D89CE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1E9B9E8-6234-1ABF-80BB-DDCFD4875ED5}"/>
              </a:ext>
            </a:extLst>
          </p:cNvPr>
          <p:cNvGrpSpPr/>
          <p:nvPr/>
        </p:nvGrpSpPr>
        <p:grpSpPr>
          <a:xfrm>
            <a:off x="4710565" y="2300214"/>
            <a:ext cx="2746217" cy="2275001"/>
            <a:chOff x="3207125" y="1754004"/>
            <a:chExt cx="4119326" cy="341250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A5A5620A-8473-7DF0-4311-64471A6182BD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DF50AC2-1BE1-3D4A-2E3F-7A5C8A5BCE63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380CD05-9F14-9E8C-F39A-0DCB89F41CB0}"/>
                </a:ext>
              </a:extLst>
            </p:cNvPr>
            <p:cNvSpPr txBox="1"/>
            <p:nvPr/>
          </p:nvSpPr>
          <p:spPr>
            <a:xfrm>
              <a:off x="4327783" y="2865717"/>
              <a:ext cx="2963874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Monetary Unit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195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2A5C1E0-7AF6-F92C-C15B-51A8D1F84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EBFE1B5-F80F-43C6-45A7-2BCA70E98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C8CD3C0-7FE8-2EE8-DBDD-D6864641D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418CAAC-4637-E66B-701A-F4B2F4EF57F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4D346EE-E282-39B3-E728-04850566F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55E67AD-77F6-686F-2157-066E1B1242C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7538D8A-2B76-9B2E-55FD-8ECC64DC7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A67F6BA-C439-5E3A-61B0-9187985F4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7414FEDE-A5DE-2539-BDA2-4360BA1DC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6157C85-7A08-2ACF-6D2C-2383E5C36CE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0802BB-39AA-E9F3-4BDA-73FC93F68AB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AA21340-B60B-9186-6F3B-A6E8D0016FA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C2D492-FCCA-B283-7929-B8B9B8678435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0195778-A56F-2517-4663-97A148DE7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191D40E-DDB1-BA8D-9C15-E640D9BE19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2A5EB56-1528-2D3B-3D46-FE018492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437B6D-F7A1-FF13-1FD5-43D5C0A8A9D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DC95328-B1C4-D68C-2D7A-F6E908335EC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DED11F4-B344-08E4-3665-B4B2ACE0BF2F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0F31FD-13AC-B973-2ABC-9A59191B59E1}"/>
              </a:ext>
            </a:extLst>
          </p:cNvPr>
          <p:cNvSpPr txBox="1"/>
          <p:nvPr/>
        </p:nvSpPr>
        <p:spPr>
          <a:xfrm>
            <a:off x="185442" y="2548968"/>
            <a:ext cx="3254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Monetary Units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Find Currency: EGP then add units 5,10,20,50,100,and 200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397B548-9C62-E78F-8A5D-9815FEF4FC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065" y="1576038"/>
            <a:ext cx="6271539" cy="3916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177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60ECFD8-BF7F-9689-0567-D095F848F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A829580-7E5F-5D5C-5D4C-1EDAC1047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2C8B9B0-38EE-4782-916B-7A53C9E7A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03F0F8C-08E5-39D5-D4EE-9A99130A0C4D}"/>
              </a:ext>
            </a:extLst>
          </p:cNvPr>
          <p:cNvGrpSpPr/>
          <p:nvPr/>
        </p:nvGrpSpPr>
        <p:grpSpPr>
          <a:xfrm>
            <a:off x="4682891" y="2234340"/>
            <a:ext cx="2795150" cy="2275001"/>
            <a:chOff x="3197507" y="1754004"/>
            <a:chExt cx="419272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A1F78DFA-AF42-611A-9A8E-6331B0E9DA24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21B6E2-1082-1EE8-052E-89E77E52603F}"/>
                </a:ext>
              </a:extLst>
            </p:cNvPr>
            <p:cNvSpPr txBox="1"/>
            <p:nvPr/>
          </p:nvSpPr>
          <p:spPr>
            <a:xfrm>
              <a:off x="3197507" y="2182886"/>
              <a:ext cx="13666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D2AC6E-AA6C-0C4F-AB78-6ACEA521202F}"/>
                </a:ext>
              </a:extLst>
            </p:cNvPr>
            <p:cNvSpPr txBox="1"/>
            <p:nvPr/>
          </p:nvSpPr>
          <p:spPr>
            <a:xfrm>
              <a:off x="4327783" y="2612439"/>
              <a:ext cx="3062450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Consolidation 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876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BDF4248-118B-8A8E-33C8-304BA45BC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90719B9-EE2A-68F2-934E-5FCCB29AC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BCF77FB-D4AE-C8B1-D6EC-FECDBAB28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80A0B25-3B0E-C7F4-F347-0E3154748BC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57A738D-C534-66B7-A253-C0AC12725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8CD640F-D772-DCE2-8657-E3AD37102A8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1D6AD3E-33BB-ED09-2055-C2427141E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4EF937E-F792-9CE9-D3DA-84EDF68CC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0F0B824-11C2-4B96-3DCD-29B18CEA2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AD1FF92-BAC6-E912-16C5-FA7A0C362CE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06D588-D5B3-7EA3-03CE-DBCB497B759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23EEE14-A13E-028A-9EEB-158BB77534A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436E58-F3E9-8CD6-78F7-30DA5A890F1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212A40A-3AC5-99FA-10A9-4E45B909A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D708588-1723-D616-6E3A-8AD22701D8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F71DD84-CD62-06B3-4E71-4B88259CE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18749B-E381-58DC-DA23-C11AA6EDF47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BF15F11-FDCF-DD30-45E4-04054962EF5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C5B652C0-11C3-D578-154C-E976162D06A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DC07D95-9CAE-5A68-703A-6F2D3A164F34}"/>
              </a:ext>
            </a:extLst>
          </p:cNvPr>
          <p:cNvSpPr txBox="1"/>
          <p:nvPr/>
        </p:nvSpPr>
        <p:spPr>
          <a:xfrm>
            <a:off x="281941" y="2098983"/>
            <a:ext cx="32543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Consolidation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 could be the same as Payroll Name or Assignment Set Name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Remember to alter date to BG creation date 01-01-1951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3C5650-0454-CEA1-109E-9C04AD0494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109" y="1469634"/>
            <a:ext cx="6050865" cy="39518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240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606306E-04CB-E2BC-5304-91261DFF4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E02F8F4-F26C-23C5-3F8A-C780F0A7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CEA47F6-1C43-2F69-BF3B-E5B7E3771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F1085E8-2D13-E8BB-D2CF-5619C29A42D5}"/>
              </a:ext>
            </a:extLst>
          </p:cNvPr>
          <p:cNvGrpSpPr/>
          <p:nvPr/>
        </p:nvGrpSpPr>
        <p:grpSpPr>
          <a:xfrm>
            <a:off x="4703262" y="2234340"/>
            <a:ext cx="2764026" cy="2275001"/>
            <a:chOff x="3211934" y="1754004"/>
            <a:chExt cx="4146040" cy="341250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A43895B-5ACC-304B-0D7C-095C87B3261E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FFB931D-CC91-DA4A-7DF0-9DBBF02B4338}"/>
                </a:ext>
              </a:extLst>
            </p:cNvPr>
            <p:cNvSpPr txBox="1"/>
            <p:nvPr/>
          </p:nvSpPr>
          <p:spPr>
            <a:xfrm>
              <a:off x="3211934" y="2182886"/>
              <a:ext cx="1337771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5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44FEC3B-60F1-E587-59E9-DC8B470C7E42}"/>
                </a:ext>
              </a:extLst>
            </p:cNvPr>
            <p:cNvSpPr txBox="1"/>
            <p:nvPr/>
          </p:nvSpPr>
          <p:spPr>
            <a:xfrm>
              <a:off x="4259288" y="2857712"/>
              <a:ext cx="3098686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Payment Type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385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0461C6E-FA37-7D97-CD31-EC520F9CC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9B48105-C368-C38F-9C45-8F010CD14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71904C2-038E-09AC-5DD5-2F3AF1E8F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62C9897-D8A5-BA3F-BD85-507A4979F44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3AC420D-ED0C-286D-CCAB-330B86B5A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D9E8EA0-9077-DABB-A1C7-90965BA80A0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3F8C56C-2E27-478C-7057-4CA02156A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F70961C-F509-F392-9109-5780F90EA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EEDD7A8-DB8E-429C-5C5E-E6E215012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88E41E8-9C06-6EE7-263F-30FA4E545CC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95ADDBC-CF97-8FEC-AAC2-F1CF600D4BA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9C77012-364E-350A-2222-505D50EAC62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F2564FA-8247-01F4-FE96-E93105352535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946DC5E-C727-41D6-D9A3-533EF228A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3F97628-2953-0BA5-1DC4-AB5447EC45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7F08348-EA98-224A-3ED4-40297B770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253138-3B32-59C6-E553-7BD020E6A96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0E72E53-EB0B-30B1-18E1-46986947859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E2F2909-2DF9-4DBC-DFF4-120E3CC25D5C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9C77397-C554-B820-65B5-3DDA7B781F86}"/>
              </a:ext>
            </a:extLst>
          </p:cNvPr>
          <p:cNvSpPr txBox="1"/>
          <p:nvPr/>
        </p:nvSpPr>
        <p:spPr>
          <a:xfrm>
            <a:off x="216348" y="1813848"/>
            <a:ext cx="3704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Payment Type is on Organizational Level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Payment Types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(CASH – CHECK – BANK)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define Cash and Check, create them manually and choose the same category.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4E9FE0-904C-9E93-CA40-C0BE68869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20" y="1524342"/>
            <a:ext cx="5628289" cy="3809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380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3C271F1-2A82-5AE5-D29E-F7484E2C2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6014566-EE0A-1EF1-F6B7-EBB93346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3A3B66A-46C2-D884-1BB2-7B5CF09D0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CFC94FB-A6B3-5457-1991-73D69A20475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19B26710-D01C-4D26-1B96-0A26AE64E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0804D69-4BEA-524B-E5AD-4B60135616F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D7B178F-E74F-0044-8022-91779F287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5AF0E16-0DB2-C02D-2167-1D6E8905A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34C2567-FDA3-EFE5-84B5-8115EEED1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10DF27D-CD1A-41F8-55F9-E82B3AD83D5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2C9CDB-A20E-CF5E-EFC4-80BF808E5FF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4085B9-4578-4239-4B20-9149A50D29C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9653696-1D10-9C5D-E5FF-31977D2042C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DB1BB21-FDE6-01F8-C382-681796E44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4D282F0-2936-96E9-0FBA-F6DA16E13D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35C312A-A843-8A80-7860-4B4D7A688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1282AD-D61C-0456-3ABC-8460DAC8F5C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D4794FA-6794-F7BB-8B8E-C46B5DC57C8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DE03246-D1F0-AA6C-C14B-00D4490B528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7695A5-9AA4-9EFC-30B6-F104C990DACF}"/>
              </a:ext>
            </a:extLst>
          </p:cNvPr>
          <p:cNvSpPr txBox="1"/>
          <p:nvPr/>
        </p:nvSpPr>
        <p:spPr>
          <a:xfrm>
            <a:off x="104123" y="1756998"/>
            <a:ext cx="3691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define Bank Payment Type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F11 and search for %Bank%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Copy category and procedure name entries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304815" indent="-304815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Category: Magnetic Media payment</a:t>
            </a:r>
          </a:p>
          <a:p>
            <a:pPr marL="304815" indent="-304815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Procedure Name: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Pay_magtap_generic.new_formula</a:t>
            </a: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Create a new bank definition with same details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ED8D50-2A88-C7E5-28C5-F9996EAFC2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12" y="1485099"/>
            <a:ext cx="5597089" cy="3965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3622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2438E40-5367-316D-7A3C-B90645FF5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21D50CC-4589-1DBE-B139-502BC5B51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29B007A-C263-D055-9987-24A15F5AF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710B53-8D9A-D105-0B2D-79E21710F1C2}"/>
              </a:ext>
            </a:extLst>
          </p:cNvPr>
          <p:cNvGrpSpPr/>
          <p:nvPr/>
        </p:nvGrpSpPr>
        <p:grpSpPr>
          <a:xfrm>
            <a:off x="4684099" y="2519446"/>
            <a:ext cx="2793005" cy="2275001"/>
            <a:chOff x="3181878" y="1754004"/>
            <a:chExt cx="4189507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A0D315F0-B7B1-1A92-33C4-3658B2BF21CB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CB7A0BE-9103-F681-84AE-D034F1EA5619}"/>
                </a:ext>
              </a:extLst>
            </p:cNvPr>
            <p:cNvSpPr txBox="1"/>
            <p:nvPr/>
          </p:nvSpPr>
          <p:spPr>
            <a:xfrm>
              <a:off x="3181878" y="2182886"/>
              <a:ext cx="139788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6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616213-03DF-548F-C9C9-04C7F6C204AB}"/>
                </a:ext>
              </a:extLst>
            </p:cNvPr>
            <p:cNvSpPr txBox="1"/>
            <p:nvPr/>
          </p:nvSpPr>
          <p:spPr>
            <a:xfrm>
              <a:off x="4192873" y="2883032"/>
              <a:ext cx="3178512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Payment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072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55FE839-8FBA-26E8-3DD7-BAB215EB3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C6C21E0-6500-57A8-8EDD-10D795B1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5C5375E-B9A8-A24D-1A51-9DDE197CD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E0F444B-AEA1-33A8-9F15-3AFB440CB85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39ACF76-E1ED-F68A-12CF-4E10BC63F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2A4C2A7-3664-050F-223E-8F20FFE06ED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8096B64-9F50-0F9D-2B3C-8EA167876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51E370E-1B9D-0C83-C575-5EF4FBC77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67A33DA-A9C2-C4A0-E1EB-FEFC2E82D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E6D0F20-7CE9-42DA-2081-95E82A0779B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859F00-2FD9-DBA3-5364-E078D796605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ED30DD4-6875-F773-8242-1243D1297AA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E2F255-E257-BBF7-C331-99E87AC1878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4A8C645-C1DD-5913-45E6-BDEF9E962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066A85A-75D1-729B-280E-02EB25E98B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237EE2A-0A8F-5952-5FAB-13AF06DCF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D38EFD-8E0B-EBA1-21F8-93FC94A9F81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07A5C48-38CB-1238-786D-5808031691E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6CB86B3-F8B6-1B4A-B999-5D2076D947D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96F7523-6C53-3327-959F-F9619F7E3A05}"/>
              </a:ext>
            </a:extLst>
          </p:cNvPr>
          <p:cNvSpPr txBox="1"/>
          <p:nvPr/>
        </p:nvSpPr>
        <p:spPr>
          <a:xfrm>
            <a:off x="415291" y="1813848"/>
            <a:ext cx="32543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Payment Method is on Employee Level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Payment Methods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new method CASH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Type: Choose predefined payment types (Prime Cash – Prome Check – Prime Bank)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For Bank, make sure to fill out the bank details flexfields.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C230B6-CF24-CAE1-1028-97790C917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8"/>
          <a:stretch/>
        </p:blipFill>
        <p:spPr bwMode="auto">
          <a:xfrm>
            <a:off x="4957300" y="1497958"/>
            <a:ext cx="5765662" cy="3988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10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02F0A48-49F3-FA36-7686-B5B056EFF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7383FBB-FA80-DB22-59DA-FD0AD1028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D7FB212-0E1D-E3B6-B883-2FB5424E4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163435C-F36A-915A-64A9-97D6F6AA270D}"/>
              </a:ext>
            </a:extLst>
          </p:cNvPr>
          <p:cNvGrpSpPr/>
          <p:nvPr/>
        </p:nvGrpSpPr>
        <p:grpSpPr>
          <a:xfrm>
            <a:off x="4735944" y="2390834"/>
            <a:ext cx="2689311" cy="2275001"/>
            <a:chOff x="3292484" y="1754004"/>
            <a:chExt cx="4033967" cy="341250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D3A77118-2D30-3101-66F6-C084B5C4CDDA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592A14-5C8F-5777-B962-B88C2E7F5119}"/>
                </a:ext>
              </a:extLst>
            </p:cNvPr>
            <p:cNvSpPr txBox="1"/>
            <p:nvPr/>
          </p:nvSpPr>
          <p:spPr>
            <a:xfrm>
              <a:off x="3292484" y="2182886"/>
              <a:ext cx="117666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9ED2AC-324A-86B8-2E53-5140B3DD330E}"/>
                </a:ext>
              </a:extLst>
            </p:cNvPr>
            <p:cNvSpPr txBox="1"/>
            <p:nvPr/>
          </p:nvSpPr>
          <p:spPr>
            <a:xfrm>
              <a:off x="4264718" y="3134508"/>
              <a:ext cx="3048857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Payroll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3192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5515C18-49B9-A4B1-DAA0-F850E013C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20A65A0-7451-0E10-E35A-AC5B33CB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8B1A595-AD70-F263-1B6B-EEEC8B510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82CA221-85AB-B4D2-3E34-B1FA3F3A514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286CE46-5C36-0234-0EB0-1B3C3B808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9034AAE-05DC-DC7F-3E8B-3262848D6278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09844FB-BF38-51CB-B100-AF0A0CA8F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A7B592F-7FB8-ACC7-BC23-7B0C7BB97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85742F4-462F-F58B-1725-3AE21FA9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8527E3F-18BA-E112-60BF-E3A1C629CBE2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8FE844F-9DF9-0A30-6370-D08E466991E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0225EF-FA56-A503-2112-EEC19B714DB8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0A5D8E-E71D-D677-5715-AF3C063A324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2DFAE8D2-EACD-BD3F-21A1-6CB45F13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C6F5A3D-1F08-9A0C-3C1B-1C4E111A73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5BC167E-FED9-99BB-5021-20F3094B4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1384FD-2F13-DD86-2814-6FDAF727592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B6B99F0-31D3-E778-187C-BF16B9F0B53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5AD2B2A-761D-0D34-0DA1-C5A066C68C6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16002AD-76E6-996F-2C61-AB568B3BF1A6}"/>
              </a:ext>
            </a:extLst>
          </p:cNvPr>
          <p:cNvSpPr txBox="1"/>
          <p:nvPr/>
        </p:nvSpPr>
        <p:spPr>
          <a:xfrm>
            <a:off x="415291" y="1813848"/>
            <a:ext cx="3254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Address Button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3F6CBD-C699-0E2F-083F-9C0EEB256A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1876" y="1436993"/>
            <a:ext cx="6503747" cy="40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5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585A370-8F9D-17AB-9FD5-0BEEBDDEB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FC52352-95CC-8F09-2E5F-B9854B5D3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F085638-26A3-807B-1118-FEDD212CE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8AAC5BB-EF3A-0DF3-106D-6106BAC7F8A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040836F-41A1-9135-0BFC-628DC665C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276E8B5-CF6F-6084-A6D8-91D1702A84D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BC44FD3-5EFD-8AA3-8DAD-895758DA1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C0923EF-39BE-61A7-6DC3-3C1DFDDF7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65D66E8-96F6-E1E8-7309-ABA900D8F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3177D63-851E-BF79-AEAD-A892D118954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26CECC-CC71-544C-D87F-9F6038F3380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834F37-19E2-1A59-5F8F-AC788B6F57E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CEE2D36-2E4E-EFE9-9E44-C26D3620831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CA47042D-FE83-9BA4-AB5D-EAC4871A5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E8A4B74-1F86-EEA0-7132-69A807069F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7761BB0-41DB-4D3F-EB53-3A1CA4747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6796E7-01B6-4372-3B97-659DEB13F01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7D02402-4EB6-C7D6-FD8C-0C392FA9006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778B509-98B8-4CC4-2E0F-22959D07ABB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23D9D5-EA0F-4BC6-4FC3-7131BFE8C610}"/>
              </a:ext>
            </a:extLst>
          </p:cNvPr>
          <p:cNvSpPr txBox="1"/>
          <p:nvPr/>
        </p:nvSpPr>
        <p:spPr>
          <a:xfrm>
            <a:off x="33615" y="1466409"/>
            <a:ext cx="40337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Description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Use same pre-defined Consolidation Set name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Period Type: Calendar Month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Number of Years: 100 years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Payment Method should always be CASH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A57F3A-DADF-A83E-7DAE-27DC51421E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338" y="1624963"/>
            <a:ext cx="5759400" cy="3757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7240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C60BDAE-C328-99AD-CE09-40EEA72DC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7F63629-07B0-D780-74BD-974348C72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691099E-55F4-C79C-C6D0-423B6946D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2464CA5-D77F-EF6C-9E29-F76EA3F6936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7D89095-E95D-C073-1D28-16A00E9FE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B06B462-E24A-4F34-3E86-DB12D17DE62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6417922-2498-76E6-ABCB-EBE20506A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BA36493-9B17-5A18-354E-130F8FC91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B7827C2-E0C6-E615-8413-0B3B345A8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B3A30EA-9FF6-F80A-BB25-AEF29631B0C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3D13A91-7ACA-47A7-353A-7BFCC2CA3CF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DEB213-3B0F-78DC-630E-72978D9089A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4A83EB7-A684-38CC-86C4-7B6D53CE6E6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784E2EF-615F-69E6-FF30-D67A49559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90A67E9-8C2E-CCDF-AB83-D1954975C5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31B5388E-0D93-C7FF-2332-A29EFF6A0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451D05-82C8-7FF0-D9EE-CDC8F6B9218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A4ED140-5955-D7A2-5EBE-88C15C1BECB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D3D42D4-7B80-8F99-4BCE-0327272B4F0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5A617F5-84A8-C4EE-D416-5979D9952963}"/>
              </a:ext>
            </a:extLst>
          </p:cNvPr>
          <p:cNvSpPr txBox="1"/>
          <p:nvPr/>
        </p:nvSpPr>
        <p:spPr>
          <a:xfrm>
            <a:off x="189149" y="2177642"/>
            <a:ext cx="32543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Valid Payment Method button: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Define pre-defined payment methods (Cash - Check - Bank)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Period Dates button: Shows all payroll cycles; end a payroll by changing the status to Closed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2854D0-6978-9907-7ABC-75ABDBE7D8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019" y="1497216"/>
            <a:ext cx="6254755" cy="3949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32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82EDEC7-88EA-5274-ED38-EFF461CA8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47BAE4E-7000-32CA-9EEA-31FB37E4C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46DA1DE-F1C8-852F-1A7F-1009CF63B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3D32372-17BD-75E1-22C5-BBE08A282B2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857A499-9F90-E925-302E-2CF072875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E301035-9F54-3D15-8DB3-A6E1CF327D7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BC829A3-4FE8-360D-3974-B5911517E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4A7ADC2-1A2F-0498-C99F-41459E9FD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3FD9D46-852F-B1CE-0AE6-B46DEE403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7BBE32B-057B-B780-20B3-82334E93A06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14C840-455E-EF43-A7D8-B5E6CD4C285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5E4256-B40F-75EB-03B4-30483D4BA62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B3905C1-F54F-89D9-2665-24561157173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58C7819-05FE-0CB9-E016-A8D7765AC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BC8D38D-7188-F2D7-F4A4-721A3F5006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F8DC5E3-658F-B7C5-B08F-AAF76472F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BC0486-A850-EF05-AE89-2A3611DFF3F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C6C9BDFB-858F-9C82-D869-2D80FD1E372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054699E-D0CE-0F9B-9B6B-109982D7EFC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580099D-77E1-5597-C32A-C4370BB80A25}"/>
              </a:ext>
            </a:extLst>
          </p:cNvPr>
          <p:cNvSpPr txBox="1"/>
          <p:nvPr/>
        </p:nvSpPr>
        <p:spPr>
          <a:xfrm>
            <a:off x="415291" y="1813848"/>
            <a:ext cx="32543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Assign Defined Payroll to Employees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People Window &gt; Assignment button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Payroll Field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0975B6-9C38-7ACC-521C-ADC5A5E79B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78" y="1481809"/>
            <a:ext cx="5504174" cy="4027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683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681722B-3835-AFF0-A1F4-7FB9CEE32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F4A10EF-321A-C63A-B55C-6522AFB02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9090941-71B0-AAA3-6B24-6C2361B21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DBCDC6-7AF8-1D90-2E8D-3A039E605002}"/>
              </a:ext>
            </a:extLst>
          </p:cNvPr>
          <p:cNvSpPr txBox="1"/>
          <p:nvPr/>
        </p:nvSpPr>
        <p:spPr>
          <a:xfrm>
            <a:off x="960816" y="4633543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Elements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34904-D7E0-A1EE-367F-714F1CE38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021" y="1799761"/>
            <a:ext cx="2497959" cy="249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9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07C2694-A29A-0556-D330-1C6231170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D2E2496-6CC1-D169-F536-C87424B9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3E4AC48-5450-0993-E708-11F8484E7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0001118-95CB-14DD-10F9-55056C03054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FC80583-948F-1656-B934-49A363277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9E141AA-FC8B-B7AA-A13B-4213A841116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6ABD9A1-E203-0EAE-4D0D-4096A16B7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A418F21-DF5B-28F4-38A8-C81C7DF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DF38B22E-B6CD-8FCA-2E0C-039934CA6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AED2E8F-8BAA-E43B-134B-6738B4A2E62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E79EC14-5E06-06C4-26CB-D1AB057EDA2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4AF745-F0C8-127C-D707-4257B13F8F2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A5CB375-851B-4B5C-CF20-1246FFE18D40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4B9A654-64A4-9398-FF30-963BAA1C8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0D4196C-AF67-DE65-79AA-370F98E8E1F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311738B-73FA-AE64-8F10-575D9B290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BF476A-599E-F1E1-9A37-7FD77A77292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56A3293-CB6E-68C0-AE6E-617964ECD73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0B194DD-7345-67B0-80CC-7AE6A0DFD0DC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99DD68-4E94-AD0D-912D-4F5F37815B5A}"/>
              </a:ext>
            </a:extLst>
          </p:cNvPr>
          <p:cNvSpPr txBox="1"/>
          <p:nvPr/>
        </p:nvSpPr>
        <p:spPr>
          <a:xfrm>
            <a:off x="128790" y="1242985"/>
            <a:ext cx="325432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Elements Entries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Element Description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Earning: Any added amount to the income.</a:t>
            </a:r>
          </a:p>
          <a:p>
            <a:pPr marL="228611" indent="-228611">
              <a:buClr>
                <a:srgbClr val="FFFFFF"/>
              </a:buClr>
              <a:buFont typeface="Wingdings" panose="05000000000000000000" pitchFamily="2" charset="2"/>
              <a:buChar char="§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Voluntary Deduction: Any requested deduction, Ex. Loan installments.</a:t>
            </a:r>
          </a:p>
          <a:p>
            <a:pPr marL="228611" indent="-228611">
              <a:buClr>
                <a:srgbClr val="FFFFFF"/>
              </a:buClr>
              <a:buFont typeface="Wingdings" panose="05000000000000000000" pitchFamily="2" charset="2"/>
              <a:buChar char="§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Involuntary Deduction: Any obligatory deductions, Ex. Tax.</a:t>
            </a:r>
          </a:p>
          <a:p>
            <a:pPr marL="228611" indent="-228611">
              <a:buClr>
                <a:srgbClr val="FFFFFF"/>
              </a:buClr>
              <a:buFont typeface="Wingdings" panose="05000000000000000000" pitchFamily="2" charset="2"/>
              <a:buChar char="§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Information: Any added allowances that is not translated into money, Ex. Housing.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47C543-441A-DE0D-AF1B-C094F113E7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933" y="1577886"/>
            <a:ext cx="5972216" cy="3869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941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000A69A-577C-4BE5-69E5-20D2D8E51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96093B9-24BC-637F-5232-11DB16AC5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973B869-661D-8B8A-003C-369D8ED74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5E0FA56-5B14-F01C-92AC-388C30B9318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91150EA-AE9A-E21F-94CB-A035B1EB2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D4BF5B5-45C3-29F8-440B-D117EDCA05A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16C2B29-EE61-1619-BF4A-D2E629A07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6178C72-1BBE-5472-B265-DB8432C09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1BD3085-0D05-ABE7-93D0-C1AC4AC92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35EF508-FF60-B8C4-C4CB-792EA22FA0D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BB55AE-DC75-D9C7-E346-0E662D0C284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F14895-D530-5CEA-FA9B-B0C253C6898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9516CE0-971C-7E95-1891-49F5310BB355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EB46291-CBB9-247F-5643-FD5B4ED5A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59FA5E8-4845-06B7-E940-C0D6AB9B0A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894017D-E2BC-D548-400D-7BDA4F3E8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890B8E-F0DE-690C-F0D8-9B0C3BF6D11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573280E-2D72-F3C5-D380-F5C5CB398A8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391C8D8-139F-762F-4AA9-0DAAA6958E7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68288CB-190A-2FAF-13E7-8B614AD95DB7}"/>
              </a:ext>
            </a:extLst>
          </p:cNvPr>
          <p:cNvSpPr txBox="1"/>
          <p:nvPr/>
        </p:nvSpPr>
        <p:spPr>
          <a:xfrm>
            <a:off x="415291" y="1813848"/>
            <a:ext cx="3254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Save &gt; Input Values Button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Uncheck User Enterable</a:t>
            </a:r>
          </a:p>
          <a:p>
            <a:pPr marL="228611" indent="-228611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Validation Hot Default</a:t>
            </a:r>
          </a:p>
        </p:txBody>
      </p:sp>
    </p:spTree>
    <p:extLst>
      <p:ext uri="{BB962C8B-B14F-4D97-AF65-F5344CB8AC3E}">
        <p14:creationId xmlns:p14="http://schemas.microsoft.com/office/powerpoint/2010/main" val="2020974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43C6F6C-19E1-3847-5CC7-4F93FA9E9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85C4018-3BD6-5083-67D9-8FCB2704A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EDDE0D4-F1DC-FA7C-9A50-081C3A6C3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0C772C5-0DF2-B72C-66F1-842AF2E69FC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461E699-569D-AB8B-0B91-BE7FE9159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077FE2B-1317-E15E-B84F-F217FDFB8DE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9D02CA0-1475-B90E-9ACA-22302D917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8B4A664-32DC-FF1B-C1A3-347A9FF83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90BA185-A77B-50E4-AD00-1B8A2744B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E39E50E-B65B-654A-C7AF-D5FA08B6341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EF9F174-3AEB-D7EF-BB1F-11B40B727E7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2DA0AD-DCA9-7750-EBEB-3B7C345D58C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3B96C23-C599-0277-9AF7-2EB60FBB3A6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0AF5FAE-8DD9-D0A5-ADBB-485F83E35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D2974D8-D5DE-BA89-8FA1-6214B060A20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D2EB495-C63B-B157-EF95-97FE374FD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FCD58D-6CEE-E7AF-5F04-118AC9C522B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61D9455-C426-2308-D62E-ED14286053D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5FF3EB5-587D-2F05-A7C7-3849F5EAE18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2CF758-AE13-38F7-8988-C3623F28222B}"/>
              </a:ext>
            </a:extLst>
          </p:cNvPr>
          <p:cNvSpPr txBox="1"/>
          <p:nvPr/>
        </p:nvSpPr>
        <p:spPr>
          <a:xfrm>
            <a:off x="281941" y="1427858"/>
            <a:ext cx="325432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Elements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element and its eligibility criteria (leave them empty to apply to all)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delete a link, press on the effective date in miscellaneous tab, press on delete icon, End Date.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reactivate a link, press on end date in miscellaneous tab, press on delete icon, Next.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D091DB-530C-D143-77DB-53EFFEE94E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874" y="1499318"/>
            <a:ext cx="5540818" cy="3937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882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B59BFCA-0CC8-F5C7-878D-64DC514B1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2834342-5166-6E1E-07B8-FF3E3841A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94CAF58-4FE7-E896-DD73-D6B4B5970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9E96E8D-AC2A-0128-434F-267E0BDA8A2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9E15D03-39B8-ABA2-74C2-9DB4F268A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A30E388-87C8-6BEB-0D07-17E9CFAEDDF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EF40815-2DB3-7FEE-D420-8BB14ED8C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92612F8-A447-5FB0-AD0F-35984FB85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62A538A3-8D54-47D3-EC1E-828F2FF27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CBF699E-E2B8-3391-4071-F1BB8CBADBD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92C079-615E-54B5-DA75-0712BEAE44C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5354E0B-DF6E-9D1C-A9B1-CA912D645D6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2D3F781-D161-83B1-DC60-4556D1BA0E80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DA71ACD-BA77-E7E7-3A7F-C158DA696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53A3462-5DA6-6E30-BC1A-D32EB44DC8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EFA782A-8CDC-9C07-6469-9D4AE2134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223268-EF72-0A56-6A07-FC6D4673C0B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8273246-9139-FEFD-A701-2ED06FFD38D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57A9568-BC36-B362-F456-D66590A95D0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15F77B5-07EF-43AA-D21C-8501A01E12EC}"/>
              </a:ext>
            </a:extLst>
          </p:cNvPr>
          <p:cNvSpPr txBox="1"/>
          <p:nvPr/>
        </p:nvSpPr>
        <p:spPr>
          <a:xfrm>
            <a:off x="415291" y="1813848"/>
            <a:ext cx="348811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delete an element, it should never be attached to any employee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HOW TO DELETE AN ELEMENT?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Firstly list employees who are linked to it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Lists &gt; Employees by Element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Search by element name to list all employees linked to 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404C33-5380-5F55-EDCF-AB8B78E8B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8" b="13146"/>
          <a:stretch/>
        </p:blipFill>
        <p:spPr bwMode="auto">
          <a:xfrm>
            <a:off x="5439128" y="1471680"/>
            <a:ext cx="5769645" cy="402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735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0C32974-D462-422E-7634-1F059D438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EEECEA9-35D6-4542-3E63-26AA65409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1088959-460F-6AB0-8929-339520CDF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E290B71-2BEE-A3EB-E66F-9E51E9DE3EC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1A9CF3C-5783-19FF-3F84-DA76FF1CE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B252306-ED1B-380B-51CA-6D5F3C90FE3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AA4A0F5-44EC-57FE-F992-E3BE97200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F608A2F0-E7F4-4A5C-6D6B-43DC23C78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2317DF0-4316-7FC1-1479-F8D964CD5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A7A7739-E8D5-0D95-6106-E1F34BF9804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AB7E8E0-EFB3-5ABF-DF4B-99802F55DC3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45E72D-F2CC-E61B-6719-6F7A54BB7C7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5331D6-C121-6B37-E92B-295FC72595A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A0B870D-673C-0F80-32E9-C6EC9C559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6C31547-C385-C1B2-8EC6-99EFBBE6971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CF73B72-E77A-70E8-EA1C-F7DA77D12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855515-B8EB-EF8E-4A44-F87FAEF768C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1461A74-EF6B-14EB-B82D-5843011B968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48CDAA5-3CF7-ED71-3475-1A2707284AC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27658E-58E1-7FE0-8123-9062A30008F1}"/>
              </a:ext>
            </a:extLst>
          </p:cNvPr>
          <p:cNvSpPr txBox="1"/>
          <p:nvPr/>
        </p:nvSpPr>
        <p:spPr>
          <a:xfrm>
            <a:off x="415291" y="1813848"/>
            <a:ext cx="35569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Delete Entries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Assignment Window &gt;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Enteries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Button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Select Entry - Delete icon - Choose "Purge"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B7C8EE-986A-CCFF-9D9E-D191FAA584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108" y="1466079"/>
            <a:ext cx="6372135" cy="4022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196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EA1D5AF-55FF-B3BB-41BD-91DD76546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1AD7F4E-4BCE-66B5-27B0-C0C0F1540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D53349F-D915-46C4-0180-F220EA1FD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80F98C1-4008-88A2-2A9C-056747333C4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ED5E3B8-F88F-DF41-8B51-76F4884DB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B1706AB-36AB-3CBC-3AAF-3BDA6E346DA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79E54CF-FE6B-BF37-DC7C-5F5EE18B0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58A8E6F-2349-4F1A-934E-E143F7073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C6DF85A-406C-6782-A4B4-E59F4EB96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856F35B-EB18-102A-D07F-A6527F6DB46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D8A4F3-8BF6-0CB4-CA38-A809EF2F421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E6B82B3-99AF-3D30-88DE-030A9CAAD77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ACEEEA6-553D-9D5E-B650-1ED6FDD7552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C0F23BF4-D044-8FE6-C340-BDBBC5BDE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390A65E-E282-045B-CBBE-8EC5E4857E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770E2A6-1CFF-3C71-7D33-703A98471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7BBA56-7DB0-9D68-5127-478CC8B81A5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D654BAE-991C-8DF9-6617-7B59D86A7A7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EC2B2B8-6BC0-779F-E169-C8EFA0788089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455669A-78F6-2425-75A2-4A904CBE37EB}"/>
              </a:ext>
            </a:extLst>
          </p:cNvPr>
          <p:cNvSpPr txBox="1"/>
          <p:nvPr/>
        </p:nvSpPr>
        <p:spPr>
          <a:xfrm>
            <a:off x="415291" y="1813848"/>
            <a:ext cx="32543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Delete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Select Link - Delete icon - Choose "Purge"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EE1A84F-09F4-3C87-1B70-B5D5D16197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794" y="1445143"/>
            <a:ext cx="6447477" cy="3959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874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D5422EF-7F21-15D1-783B-C10A913A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FFC9983-8A76-B046-DC42-60DEE1699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9337959-8D8E-370C-805F-3EAB8B1B7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B51234D-7315-9A64-D7AC-588A4ED92910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DE613E7-E32E-60EE-B3D0-70AB88B73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E4E2B54-77D9-52F0-8169-BC47B6F0272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9F4DE90-27E1-17E0-6152-948EA22F0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38A5B42-4752-2D59-DBAC-675ED9AE9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54CEA24-7945-01ED-BDA8-BE9DCF566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ECC42A6-F1BA-BDF7-9E09-3FFB9349761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FB34F7-E281-D071-1260-4670488FB3F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68718B-008C-C272-57F1-95460D3D2B3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B32108-6742-9161-C40C-B720E6A26B9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E275418-A859-3DBF-FCCF-D8E768251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A569B048-EC22-2400-9B0B-DC169F8BA10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80E2D64-033A-BB06-106D-F7D93A0AC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49F2C5-8223-7DCD-953A-BB8AB8ACD31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5668B0E-5005-266D-E21F-2E684D600F1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9DB3D3A-C083-EDB2-75FA-044612284FF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2573E7E-519E-D0CB-3F2C-EF95AE03535A}"/>
              </a:ext>
            </a:extLst>
          </p:cNvPr>
          <p:cNvSpPr txBox="1"/>
          <p:nvPr/>
        </p:nvSpPr>
        <p:spPr>
          <a:xfrm>
            <a:off x="415291" y="1813848"/>
            <a:ext cx="325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Assignment Button</a:t>
            </a:r>
            <a:endParaRPr lang="en-US" sz="1600" dirty="0"/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12131E-10F0-D5B6-F8FA-EFEFF28C6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8370" y="1463901"/>
            <a:ext cx="6017037" cy="39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0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BC9ED8C-6079-B115-43C2-E041749D8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462756F-B0FD-3EF5-4B84-75525988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F724190-F5D7-968D-1FB9-C0471F40A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A5680AE-AE0A-5A7B-A0EB-ABF3D3A2F05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1D0DC27-6F56-FFC5-7473-C448C32EC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B297E08-A43C-6110-5634-7B3766B4A8A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4B7B2BA-8E20-2639-B3AC-E7E7B8691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194CA9B-9509-D132-7F3B-A5BB30AF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DA7444F-24D7-CABD-211E-B931AC79F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B518F7F-D313-61F0-5AAE-AA5108C25C6B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5AB9D9-7EC7-9E42-AECC-EBEF26F39C9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7463F94-4263-95C0-7712-AD0C3D1F34E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EF9684-A394-037B-29ED-5E5C0A3FC6F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55A555B-8E79-0BEC-F4BB-91D48116A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EEEB973-54F4-D1BB-FA3D-3B10F77FBC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F014301-2E90-326F-3ECE-5040F6540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14EC6BC-9880-A0CD-8448-6849B496B03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14D477A-919D-DBB5-A2A9-644EE83B510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C00E5BF-29B5-B166-D9A1-89F93CA87B2F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01992A8-B531-31F9-A2A6-858C376231BD}"/>
              </a:ext>
            </a:extLst>
          </p:cNvPr>
          <p:cNvSpPr txBox="1"/>
          <p:nvPr/>
        </p:nvSpPr>
        <p:spPr>
          <a:xfrm>
            <a:off x="415291" y="1813849"/>
            <a:ext cx="3254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Delete Element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Element Description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Select Element - Delete icon - Choose "Purge“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(In case payroll got run choose End Date"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0AA56E-DE7B-276F-4B76-188BD78349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4" y="1548323"/>
            <a:ext cx="6873969" cy="3702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04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24F197D-81E8-BCD3-2749-D578BBE6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30A3360-08C4-4EEB-7A81-693AB6D4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0B58CDE-6082-2B68-D64A-0704CE1A8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485841-D719-FC34-339A-82BBF760D473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Salary Administration Setup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C16D9C2-3E27-5354-2D06-E32DEA1A1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584" y="1885094"/>
            <a:ext cx="2794833" cy="279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07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0565FED-2AF2-60E7-1CD7-84384BCF2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E830C2E-22CE-1E98-F032-161C1A8DF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B91B03B-7E7C-B814-5D4B-13567126F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06A1F49-DA45-2C1F-80F2-B1A57823486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2DF3B9C-3A72-8917-FE8B-21D24CB5C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31806E7-8C05-C56A-8126-EA9853620EE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C4052BED-E14A-6A3F-EBBF-591FF2A40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8DB4224-1FA4-994A-A5E1-BE736B1A7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A86CA96-BEF3-3796-EFC6-52CA607DB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161A6D8-F881-6EB2-FCFC-F876A9122E2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A441499-047A-9E13-4D7B-27E845EAECD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A0B3D3-588E-5C68-B248-F0D704D88F0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5F80F01-DCD7-33BB-6E21-CEF70479A745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13E944A-112F-C29A-1C7D-1AA417A10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3AA568B-81E4-621F-CA81-37FC9CCFFC5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0A06729-4017-37D0-0499-30F43EA35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9EE626-EF1B-F95D-C0CC-0537D335BC6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447F2F5-9803-B9A2-ED5E-C8A48D7EFDD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43D1CA3-E7BA-883B-6FCF-1B0AFF265A9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11B590A-7EC4-3ADB-E80D-AA2B319B920E}"/>
              </a:ext>
            </a:extLst>
          </p:cNvPr>
          <p:cNvSpPr txBox="1"/>
          <p:nvPr/>
        </p:nvSpPr>
        <p:spPr>
          <a:xfrm>
            <a:off x="198986" y="1813849"/>
            <a:ext cx="35667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Create an element “Basic Salary”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Element Description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Uncheck User Enterable from Input Values window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CFDB05-231F-EE3B-A6A5-358C73BC6D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" r="7534" b="3978"/>
          <a:stretch/>
        </p:blipFill>
        <p:spPr bwMode="auto">
          <a:xfrm>
            <a:off x="5122549" y="1452017"/>
            <a:ext cx="5412223" cy="3985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065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87F7B78-4D49-72C2-86BD-DA78F9EDA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2A734E1-E742-3D04-A726-803FC3FBF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E79F516-113A-A148-63C9-6598B4DF8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0886807-1298-438E-BEC3-FFE5FEF3CEA0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15408A3-F98A-71A0-A094-B4DA12A21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D9BF4C0-2EDB-B4FB-7929-E10CEE0D7F5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C790A0A-EEC8-9875-09B1-EA561E3F7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B3B2C0F-544B-BF34-A23A-A1AEBA950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318716C-4909-122C-7207-F7637ACD5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30C26AC-2314-A29B-DB1A-9A4861B6121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11F959-C221-EE84-D12D-57B1A2EAD16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4DF23BF-20B5-05AA-639A-55D546EBC53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648BC4B-0C9B-7139-D8E0-E37F80E09C3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3653FAD-03F8-FEA8-EC3B-2FE9FE01C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6B6E19F-29CF-0314-31D0-85B07C22D1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D822893-32BA-C74A-9FE2-EBB330FDA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7076AB-50D1-3AF7-4843-876E6A85569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BB06CC1-EC4E-0463-595F-702CE0980EE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6E19ED8-4BED-5D14-BE5E-B05BD1BC531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C0D5CE0-90FA-96A1-8661-520827493173}"/>
              </a:ext>
            </a:extLst>
          </p:cNvPr>
          <p:cNvSpPr txBox="1"/>
          <p:nvPr/>
        </p:nvSpPr>
        <p:spPr>
          <a:xfrm>
            <a:off x="257976" y="1813848"/>
            <a:ext cx="32543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Add Element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defined element "Basic Salary"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03C3BF-5EE4-86BF-E208-FEEEF5FC60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" r="10049" b="2461"/>
          <a:stretch/>
        </p:blipFill>
        <p:spPr bwMode="auto">
          <a:xfrm>
            <a:off x="5352596" y="1450002"/>
            <a:ext cx="5187582" cy="3991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639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A1226A6-596B-82D8-5092-03E84E1AA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50D7B38-0733-07F9-5B0B-1F062ACF1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E600DE1-B241-3D86-52F3-01510D995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15F4785-D730-F17A-CADB-ADFCEB4B53B0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C826925-A66F-B66E-2596-861C7853B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B5BAA3C-8CC5-DF8B-836A-8696AFEF21E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A35D208-C2DF-58B6-33D9-D6EE3768D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F2DB072B-66F3-955A-D4AA-CAC180B19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780E3A3F-AFDD-AF1C-4CAE-C55440C2E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5178DD8-4612-B58B-C292-81D45B8A711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DED6AD6-A3EE-3188-50D3-14B6DB4BC0B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E6D749-5296-6D97-C121-2417F42C581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DB2201-4528-D0CD-742B-3EB81AEDFFE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2F41A043-9E81-119B-326A-B04C31AD6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78150FE-A784-A648-2D1F-F2A0B79520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1FE9399-714E-5FB7-D56A-9B6C6313F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E3E06E-E265-C3FE-1F13-D6C2261AB63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C34DA184-92B2-CFAD-EB39-D1CB9E055B1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A0DC8C3-0ED0-A1B1-1913-CFA7F4D9843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0E01DF-8F58-5723-6C70-89BD8FD9DE9B}"/>
              </a:ext>
            </a:extLst>
          </p:cNvPr>
          <p:cNvSpPr txBox="1"/>
          <p:nvPr/>
        </p:nvSpPr>
        <p:spPr>
          <a:xfrm>
            <a:off x="267808" y="1813848"/>
            <a:ext cx="3254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Define Salary Basis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Salary Basis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Salary Basis Name: Prime Salary Basis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Choose created element: "Basic Salary“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Input Value: Pay Value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48C64D-1B76-65C6-CC3E-6EB26F3070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004" y="1453436"/>
            <a:ext cx="6354433" cy="4040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185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AE060AF-5325-3905-28C2-0677FCEC5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B2B8F79-5D95-D4DA-00B9-2353E7945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BC258A1-EE88-8D44-44AF-78E28FD08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124F0A-4EFB-F785-7A6E-79F132CD6FB3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Assign Salary to Employees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DC539-796E-19A8-2FF6-209D2304D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776" y="1788590"/>
            <a:ext cx="2676449" cy="26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9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7D5E1C3-685C-12D5-C247-DC31DB1C1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925A9BE-BCF0-25C1-4177-D23C56A39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75F929A-0D41-4BEC-2127-0F7223450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A838319-2D72-621C-2C15-5315D16FEED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95DC33E-B6F0-5022-FE72-85DA989A7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B5BD99B-1DA2-49E5-0728-7FFDBABDCCC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C64CDCB-A997-C8EC-4BDC-957DF6B1B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6A758BC-200B-27D4-B2EF-9CCD628D3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712C389B-B4BF-D5D1-3470-7CB69B557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662142A-585E-1A1A-950C-5CDB13E3955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86C4DA-47D8-8D81-CFD7-32943B02E3B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A1040D-CD58-DA0F-291D-A3773E90B35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FA89AE2-0A9A-C1BB-159F-3CCF46B7BFA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2C6A950-B614-F5A2-BF9A-03DEDFD5C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9A25194-C79D-4B84-7723-441DA0A75A1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81AB596-8595-AD79-81F2-E53217207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10079E-9E0C-EE0A-F1F2-F4245F6E1D9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A7877F9-0D24-A917-542B-DE1CA9D45BE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7FF632A-1675-5156-7915-3104C58B1F5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1431E6B-F6BF-04A5-683B-AE264899B599}"/>
              </a:ext>
            </a:extLst>
          </p:cNvPr>
          <p:cNvSpPr txBox="1"/>
          <p:nvPr/>
        </p:nvSpPr>
        <p:spPr>
          <a:xfrm>
            <a:off x="281941" y="1813848"/>
            <a:ext cx="32543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Choose Salary Basis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Assignment Window &gt; Salary Information tab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defined Salary Basis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03175A-99A2-D633-AF8F-550F7322AA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9" y="1433933"/>
            <a:ext cx="6099704" cy="406332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C053C45-21A7-7447-7E2B-930F6599CC37}"/>
              </a:ext>
            </a:extLst>
          </p:cNvPr>
          <p:cNvSpPr/>
          <p:nvPr/>
        </p:nvSpPr>
        <p:spPr>
          <a:xfrm>
            <a:off x="7335187" y="3648919"/>
            <a:ext cx="1130739" cy="2624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124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3C2B30A-89E1-2F18-3A6D-C9FE837F5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5178173-3A11-3953-9C58-64A538B54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FF874EC-7329-3CE2-9A72-B23885703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9D1B50B-3DC9-C307-65FD-E9BBCFB75BA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F2FD2E-2771-E20D-5ADD-97D96A583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E7097CE-3341-F47D-AED2-1027ED3800F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F0EFF21-4B9F-1755-98A9-705934B14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3D6047C-FE8C-4F99-FD55-38849C052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076BEF7-2864-1CBF-9B0A-7AD97F125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D104BF0-8228-7231-10DB-B254B24304D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E9DE92-40CD-1CA4-315A-4FAB9619B386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7F1F55D-3DD3-DD40-0D16-B74E1975A05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EFC8C2-A973-C1D3-72BB-2CC7F497B48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D9AA6B7-9925-708E-9102-71A825FA9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4B6302F-C783-1340-1CC3-2FEE5C9032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AF67368-4F35-CCE7-FCF7-FCE071442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4F9F77-42C8-51CE-112A-65313712847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82D74A7-D6E5-5895-9CCE-89B068F051A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488B644-4DD8-7BFD-3923-D8D9BB8DD19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2FCB5BE-5C8F-39FF-F922-8EA9DD2CABE7}"/>
              </a:ext>
            </a:extLst>
          </p:cNvPr>
          <p:cNvSpPr txBox="1"/>
          <p:nvPr/>
        </p:nvSpPr>
        <p:spPr>
          <a:xfrm>
            <a:off x="38100" y="1863655"/>
            <a:ext cx="36738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Add New Salary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Assignment Window &gt; Salary Button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(Opens Salary Web Page)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From: Employment Effective Date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New Salary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Reason for Change - Lookups (Proposal Reason): New Hire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Next Salary Review Date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9ED5CF7-BA3B-B1FD-62DC-910FC536AA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61"/>
          <a:stretch/>
        </p:blipFill>
        <p:spPr bwMode="auto">
          <a:xfrm>
            <a:off x="4853109" y="1423940"/>
            <a:ext cx="6814218" cy="40490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964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439EA6A-5144-A390-B035-2F15BB021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F1AF32C-016A-441F-F67A-D3215D9D4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6A2EEF8-DD8E-8FEE-916E-1EB4559B4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6DCAAAB-4FF3-0431-FB8F-EA3E969F292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9965297-760B-EC53-0263-58D0E87FF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BB8933D-C01B-4E15-7F64-15C7C36663E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CE8915A-2490-59A4-7CA8-D4429179F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D0BE2C6-2686-C11E-2388-706825663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D27E4A6-3855-0E34-1047-2005E0228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5044794-0A3B-CC30-8779-3538E77A2BE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49C070-8692-A734-EA2F-33C52EDED78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DF07EDA-B606-942E-911B-9A3458A87F1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C76243F-1539-39DA-F518-936F536E5F3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E4E7C15-A632-0C83-16F7-B688BA421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E2262AE-D031-9A32-6099-595F0EDD19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3DB3C2F-0972-0D3A-073D-9050F4B9B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126CD5-80BD-5D67-152A-CDF5607FCA62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64833E0-502C-C224-9ED1-D32C2FD7E65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7B4A0A4-2116-35E7-46B1-B000519E077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BCE6FCD-2B01-9122-B54D-EB7FB9EFFC38}"/>
              </a:ext>
            </a:extLst>
          </p:cNvPr>
          <p:cNvSpPr txBox="1"/>
          <p:nvPr/>
        </p:nvSpPr>
        <p:spPr>
          <a:xfrm>
            <a:off x="0" y="2911414"/>
            <a:ext cx="3612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Apply - It reflects in Employee's Entries window (Assignment window)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E8C3AF-4F59-D55B-F1D5-418D83FEB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16" y="1454550"/>
            <a:ext cx="6878193" cy="4046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6944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26B0D98-367D-361E-4E44-4514FA59B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ABB9588-7F8E-756E-5A56-7949674D1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3EA651E-131F-79AB-0134-BEBF21A9D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B1C8509-4647-A95A-3F89-B2B1D709370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59D6950-D97B-15D9-72EB-0EB158A1B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339BC37-D107-B463-52B4-6AB4317D005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8256395-69B8-41C6-524A-0E9A5A57C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9B86A62-0DCF-7257-1D05-C207ACACA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9A04582-0E38-39A9-5AEE-602004EB3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8C6F04-DD69-8731-4BF2-38520336F20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79A7A97-C1EF-F0F2-75A6-ADCE4537442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7B6C2A3-E6DA-E1C2-A8EB-D4C5B3191AB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3A0A4F2-FADE-A4AB-CB84-82F73A6D0AD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45D1633-8684-9DDA-8B6B-2CB59F1D5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DD9BD2E-82D0-531E-C42A-15045A78C6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B2D020D-6425-2EE6-289D-86AF6654B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65F339-5CEF-0E19-3F93-F9E6EE8FD52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33780655-02C1-C73D-5C4D-CE1A0F1BBEB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C78F9FD8-6492-FB5A-3C98-D275D393DF9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45A1CF-0CD1-3797-F03A-BB3F285ED2F6}"/>
              </a:ext>
            </a:extLst>
          </p:cNvPr>
          <p:cNvSpPr txBox="1"/>
          <p:nvPr/>
        </p:nvSpPr>
        <p:spPr>
          <a:xfrm>
            <a:off x="0" y="2984887"/>
            <a:ext cx="3731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Now it is added to Salary History grid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0476F5-AE8F-C3B5-EDB3-D29BA7758A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65" b="6793"/>
          <a:stretch/>
        </p:blipFill>
        <p:spPr bwMode="auto">
          <a:xfrm>
            <a:off x="4888524" y="1423940"/>
            <a:ext cx="6891345" cy="4068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1970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B8DFFC3-065A-EC3F-4F3C-2EC147F5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4D67AD7-1CCC-ADB9-A1B1-668DA89A3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7B376E2-BEB7-D0A1-2BFE-50F59C6E4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B1285F5-BC46-CD92-28B3-6D60B8666BF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DC770DD-A1D2-E15C-B58B-0EFD4976B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6780210-443C-66D6-3B12-B099E26CC748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CBC14C3D-6EE9-65FC-B4F9-1E6562692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CBB5828-4FDA-0AF8-1CF7-ADC3310C2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F2A9CFB-A858-7A2C-204C-C3EB3A3EF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3B281EE-98B6-727E-F185-6A67665AB27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06C970E-7366-C48F-EFF9-14124B239FD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F89340-4BDB-F089-2CD6-62391070D14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7B5FE8-2C2A-565E-E9E0-FAA4F505A45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233A1E10-D3BA-23AB-3B2C-A73F0B4C0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2C7E67D-6F5C-4357-802C-0109F69AAC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EEA78F8-7B36-B4C3-0EA8-9A7505503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916F5E-5E97-67CC-C0B3-B3E4497B781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3CA275BA-E1F2-CDB4-A565-4FEC0A7BDAD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594D9A3-108E-BECE-D2EF-508EF2AB699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C613210-16B8-64A2-AFF7-AFAD27AB2F95}"/>
              </a:ext>
            </a:extLst>
          </p:cNvPr>
          <p:cNvSpPr txBox="1"/>
          <p:nvPr/>
        </p:nvSpPr>
        <p:spPr>
          <a:xfrm>
            <a:off x="415291" y="1813848"/>
            <a:ext cx="325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Others Button &gt; Phones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BCA5FD-1C28-2E82-6F69-B91240E31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8843" y="1664047"/>
            <a:ext cx="5281642" cy="29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5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49474CA-513B-D9A2-F2E8-9CB79223E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F0D5C6A-F5EA-1094-9070-03AA3E500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1418E9A-900A-530F-EF12-6EC86F495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66B0000-EB96-6B27-F786-8DF019F4286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E8A9010-74FF-5BF3-DA34-62FB5FAE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CE9421D-9969-621B-AFEA-AAF4FFE44C4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FC49046-F2B1-8F52-C765-3A4AA800D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837C0B1-C67A-8653-F2C9-19D449038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4EED85F-CDF2-48F2-7B2C-9C4A6A27A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1B59A2C-6DBB-894B-1F9C-36656563BFD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650BAD-0946-566D-D1D9-43CEC333CFC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7B8514-B428-361D-575D-E3076DFC9A5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5803324-1D96-4183-3175-901DA8800AB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965E34D-DFB7-C5D3-6020-35A5E197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800252A-D65D-0689-1018-F2FBAEE64A2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8D83706-5F60-858D-B067-AED3F1D4A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779092-79CD-AC92-C99B-7735EF97BCF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18BF522-0637-DB26-4CC5-933FC12BD96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84CB550-FC4B-168F-C50C-B8BE3067DBA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A5685D7-4F15-E0FD-B85C-D6A47DAE9ECD}"/>
              </a:ext>
            </a:extLst>
          </p:cNvPr>
          <p:cNvSpPr txBox="1"/>
          <p:nvPr/>
        </p:nvSpPr>
        <p:spPr>
          <a:xfrm>
            <a:off x="193450" y="1581223"/>
            <a:ext cx="32543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Edit Assigned Salary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Assignment Window &gt; Salary Button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Salary History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Correct button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Edit amount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Apply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Delete Assigned Salary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Salary History (Move to the right and press on delete icon)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96DFE4-4D3C-CC6D-D436-0C70AFC274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" t="68965" r="21265" b="6793"/>
          <a:stretch/>
        </p:blipFill>
        <p:spPr bwMode="auto">
          <a:xfrm>
            <a:off x="4888524" y="2948014"/>
            <a:ext cx="6817521" cy="105817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9F2112-C194-C1AB-40D8-770487C07401}"/>
              </a:ext>
            </a:extLst>
          </p:cNvPr>
          <p:cNvSpPr/>
          <p:nvPr/>
        </p:nvSpPr>
        <p:spPr>
          <a:xfrm>
            <a:off x="4972779" y="3312328"/>
            <a:ext cx="541125" cy="1463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559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4F3D7E0-1BA3-418E-30A9-66CF8DF7E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A772FDF-BA1D-9DE1-D57F-082B07504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4E1AC27-99D9-6F20-15B8-3D424580A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9A019F0-7AC4-5EDB-D4FD-E23A59DFECD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1B81DDA-7798-5380-635F-2762A8B95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5730A33-FCD7-517C-E184-7E5695F05CB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47432E3-FF8A-8CCA-3832-84C814E2B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98C55FC-5835-00D5-6F8C-94F66ADC6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DB83CF24-597D-BBB7-7BB2-BA82B72D5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74302FA-D179-3263-FF8E-BECDBD2E4C1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A77D4B7-0484-74E6-A006-1672C59CC10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E3E1C35-4EC0-4E84-3304-C00FBDAF119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3D9046B-B870-3108-2229-E0E177A944C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78253B7-9E22-3D83-ED15-DBF7E8798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24B9B23-33CD-83BA-37FE-437992055C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2275966-2543-9654-8075-D72EB6F79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A033AA-B1FE-736B-D3BC-510A2DA7A53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3528BEDD-A45E-A132-1366-AF1760705C6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7FA52FC-D5CC-B5E8-0CE3-86434346BD6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25F900-286E-78DE-E845-25DFA644578F}"/>
              </a:ext>
            </a:extLst>
          </p:cNvPr>
          <p:cNvSpPr txBox="1"/>
          <p:nvPr/>
        </p:nvSpPr>
        <p:spPr>
          <a:xfrm>
            <a:off x="32386" y="1466410"/>
            <a:ext cx="382466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Add a Salary Increase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Assignment Window &gt; Salary Button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New Salary Button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the new date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Change % = Only the percentage and it will automatically get calculated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Reason for Change: COLA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Ranking:2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113933-195C-2BAF-97C9-A2EBB860D9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027" y="1535314"/>
            <a:ext cx="6961034" cy="34889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25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5364D49-F7BD-CFE5-7C08-C2D1B80E7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ADFF4E7-053D-29DF-7143-6804EE62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BC742FB-49B6-3264-5F5D-6922BE3F8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669AEBD-FD59-6A95-7341-D84C581BD46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C374AFB-B783-01CE-24BD-91B3325D4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D47316C-1C1B-11AC-7BA5-C4E9858AE2A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517DA14-FCD1-DD0C-91AC-18B139860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86B4EC1-B973-3DA9-1E49-5CC17F0FB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B0E96BC-5AD5-3DD2-F8DB-DD0C25248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20EF06A-FE88-E856-C234-1B1E363C326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B623178-1853-AEF5-733A-74C34508EF4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0D85E2-28EB-E6E1-AD5A-D589526E5EC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453B98-F1EF-EE6F-28C0-500DD2813B8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C0B38B4-85C6-3032-6E99-6870DD10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CB5A696-553C-3341-897F-8A3E05E2A40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4CA217E-FF38-73D3-68AF-A04D48292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D4D506-74E3-F45A-1611-8EB79A99291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E664F9B-5902-94F1-182F-CC014CF5D8E6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8DD7B12-268D-E8B5-20A2-8EEFE895E82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63E7C74-7481-4C1E-E0BA-B6FC09375105}"/>
              </a:ext>
            </a:extLst>
          </p:cNvPr>
          <p:cNvSpPr txBox="1"/>
          <p:nvPr/>
        </p:nvSpPr>
        <p:spPr>
          <a:xfrm>
            <a:off x="101600" y="2757526"/>
            <a:ext cx="3254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Remember to add an end date to the old salary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This new salary is proposed and should be approved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0B8473-BFD3-CB36-0F02-D5571DB495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701" y="1597550"/>
            <a:ext cx="6956155" cy="3371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336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8DE4FED-BEB4-A413-4373-F5292A12F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136F5EB-E574-A3F6-DB4E-85EF66642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14EAE3F-659C-50DC-62D7-9E9A14426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4B024B5-EFE3-5965-FEF3-E80EBE03ACA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5742C3B-9E6E-7652-B0A6-87FAF8ADE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0B2E3A1-748A-D8D7-9B48-45788CF9F05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E754422-BC60-FBE9-E584-1A7C901CB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F80DFF3-AA78-5466-4AA8-F0497D60C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53A3045-8740-58F0-C355-4655B4DAB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0CB7259-11B3-1704-26B8-404731780652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D8BE693-4099-3139-29A3-27287AE4CCD1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52829E6-6719-47F3-4375-BB5BEBEF39C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C471B37-CA8E-B4F6-ED7E-A5E97E7C17A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6AD02BC-7032-2B03-796D-C4195899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F4F6AB0-ACEA-7E56-FF21-7802AF6972F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3E9D456-E18F-DE7C-96E8-DEA9FC78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0EE705-65E4-E2D1-82D5-DC378D313DC2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5428DBD-C666-CF3D-DD08-159DF95B46C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85A48E2-A290-4C4C-A6CF-ED7766135F8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9E4924-574E-8696-23B0-32F729618BEA}"/>
              </a:ext>
            </a:extLst>
          </p:cNvPr>
          <p:cNvSpPr txBox="1"/>
          <p:nvPr/>
        </p:nvSpPr>
        <p:spPr>
          <a:xfrm>
            <a:off x="101600" y="2256300"/>
            <a:ext cx="3665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Approve Proposed Salary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Salary Management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Ctrl + F11 to show proposed salaries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Review and press Approve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F58877-2A2B-A98C-9509-2A607619EC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71680"/>
            <a:ext cx="6634883" cy="3887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4377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02459EF-521E-16F2-331E-31FAA1FD9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87C390B-CC53-1EE7-186A-F2B3C2469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517D212-66FA-E625-4173-7835765EA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2A62AF6-6562-275C-345E-33E5531228C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03A54A5-C3ED-4A74-F6BB-562FDDCA2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D0259F7-36CB-107B-8577-FE17FABF87C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ED4BE41-55AD-F2B2-8D27-4F89B570E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C94E0DE-0CCB-8C8E-3515-0144A35DA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64BF7344-42C7-0DCB-909A-2ED91CD8C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1756309-5D44-61D5-640A-380CBABD167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A98864-D84F-03BC-1677-CFEB0F7578B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23207B1-8A9F-6B0D-7E66-BC429D8B6E2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2CD581-A9FC-1621-9E97-63D1396E774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6AF919F-4BA7-FB17-96CD-33769342D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42ED63B-FC70-65C3-91B1-E68D82F980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EB90221-438C-1A96-69E2-7D16D94B0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0B04F7-0CD1-9B00-2F87-4580A1007AB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2D71977-0A3D-211C-AAE9-4393A5E6254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1D1DDD7-A02D-C221-690C-2300969B836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146D17B-263A-8BE7-9F03-AE7FD3BA9329}"/>
              </a:ext>
            </a:extLst>
          </p:cNvPr>
          <p:cNvSpPr txBox="1"/>
          <p:nvPr/>
        </p:nvSpPr>
        <p:spPr>
          <a:xfrm>
            <a:off x="38100" y="2056526"/>
            <a:ext cx="3665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Salary History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Fast Path &gt; Salary History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Ctrl + F11 to show all salary changes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14F5D8-EBB8-DC87-5FE4-B38C47942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67" y="1655307"/>
            <a:ext cx="6877628" cy="2803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0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248A64E-A9C8-2DE7-D8A6-CBEF8D0E6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8DF54C9-44C1-14ED-8A85-84A389F0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9DA21BB-1DBB-0D1B-391C-1A381AA1F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49855E2-430B-F1C0-EAC3-8EFF49A84E9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90A7EA5-53D4-BC6C-7F50-41C5767A1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B0D59B8-A314-8486-FC03-5BCB6C8128E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1D93EF0-2A67-5683-BF7D-128422235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EAA985D-5E8E-7235-E99A-209EBBCB6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8D4DFD0-3381-1876-42C2-10C5AB2C2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D448231-4E3B-8C97-DF2A-2B15E8B7803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002AE8-FB6C-C582-2159-88601473D8C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F7E8F44-9146-5482-FC3F-8EB2FCDAF40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59E94A9-C161-F030-724F-BD6BD47A380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024A377-4AD0-73F6-AF64-E95E1E998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6E74D4D-C998-4D08-5AA6-041BFA1C54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18AE33A-584B-BC9E-0CB0-739615566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3E6CAD-5BA7-0BBC-15D0-59D7481EB93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FBFF3E4-2D31-9434-A48F-403E79651FA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11D9C85-E8D7-CCFA-0FCC-E31F5C094E8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BF0988C-3C17-B9D9-C0F8-E8CA57EF12AA}"/>
              </a:ext>
            </a:extLst>
          </p:cNvPr>
          <p:cNvSpPr txBox="1"/>
          <p:nvPr/>
        </p:nvSpPr>
        <p:spPr>
          <a:xfrm>
            <a:off x="38100" y="2056526"/>
            <a:ext cx="36650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Salary Component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It is used when proposing more than one change on the same exact date.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F21C40-5020-414D-C234-337343DEB2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530070"/>
            <a:ext cx="6831536" cy="35166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42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FADBB3F-F246-6F8D-1D5E-4F7846A68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65491A5-0BC6-68F6-C4DE-65EA3780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09F9E0F-4254-CAFC-FB79-D9469971A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22C8056-4A4F-10BC-3C42-BA5C2C784D6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EC53013-B3AD-C4A6-E69F-C2085F8FE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0F97091-2072-36CE-B153-8DB0D1D9BBC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7A3273F-CBDA-0A3C-61C4-3AAA7BAFC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692D41B-5FAF-022B-5ED8-BEFD90C67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4309436-4BCD-3D05-FD26-E98C3149B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D1CA330-D58A-F025-F4C1-65D5E82F9F6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9FFCD04-7A24-2F8D-7929-38A284C038F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E741BD9-F8ED-17E7-B199-863AC817753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94E8BDF-AD99-3761-980F-ACF7DD3F6DE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2910857-481F-954A-2029-7B625E038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41DD133-5B6A-612F-F250-5CEE0E9089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120774C3-69D5-8350-A43A-95B4C3911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4FFEDA-26B6-6965-6DDE-3A297AB9B09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3EE673EF-4371-ED23-5DC8-66E62DFED7C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1D0EE6A-F246-B5D0-9879-9C8BA8F1C13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847D9D1-270F-F15A-20D4-709A6FE89093}"/>
              </a:ext>
            </a:extLst>
          </p:cNvPr>
          <p:cNvSpPr txBox="1"/>
          <p:nvPr/>
        </p:nvSpPr>
        <p:spPr>
          <a:xfrm>
            <a:off x="38100" y="2056526"/>
            <a:ext cx="36650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Grade Rate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 &gt; Grade &gt; Grade Rate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While adding salary basis grade should be identified, and when adding salary  for an employee holding this grade, it should fall within this range.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Note: Grade Rate should be defined before assigning salary basis to employees.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C554C7-9731-047F-9A7E-D77B50F361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461" y="1460348"/>
            <a:ext cx="6102052" cy="281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04D0E5-ABEE-0892-B79B-B0C756EA2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" t="11260" r="5776" b="25283"/>
          <a:stretch/>
        </p:blipFill>
        <p:spPr bwMode="auto">
          <a:xfrm>
            <a:off x="5871346" y="2899897"/>
            <a:ext cx="5919019" cy="256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54BEFCA-B0E1-8722-6800-F5C9D66304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5" t="12499" r="62193" b="78450"/>
          <a:stretch/>
        </p:blipFill>
        <p:spPr bwMode="auto">
          <a:xfrm>
            <a:off x="6730967" y="4367722"/>
            <a:ext cx="1074060" cy="25490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6C1D619-5B34-D23F-A9F2-4FDE558B8A6E}"/>
              </a:ext>
            </a:extLst>
          </p:cNvPr>
          <p:cNvSpPr/>
          <p:nvPr/>
        </p:nvSpPr>
        <p:spPr>
          <a:xfrm>
            <a:off x="6730967" y="4379570"/>
            <a:ext cx="1074060" cy="2299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3838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FB98D73-2064-BDD4-0FFC-62F42AB3C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4EDB9CC-B87C-BBE3-3BB4-9CF4D25C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3DAA87C-E8F1-F50C-2603-6ED22337E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255D565-F9A3-1122-7D15-810F1FDE5B5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26C26C1-1C4F-1DF8-17A1-29259820B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FBD1EBA-9ED1-B99B-3C42-1DCFE6C2D15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5554938-36F1-04D0-B48D-C9D89E24E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6D93840-2CE1-0AED-64D8-4535E5258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70B2853E-86F8-3AE5-4B7A-AED962C73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B0A73D2-82D5-D379-7EB8-991B13836541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702EE0-0AA3-2F34-E03E-8D0B4A9A765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28D5A2-28B0-1AF5-173B-5F695784B38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2B0B82-0270-C6FD-710A-35EED138E68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6806313-0BD4-A29F-961C-12643686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13D4FFF-F10E-7987-4B2B-1C558C6E92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3DEE88E-3B60-663B-7193-825D81747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DC0B74-3C87-82E5-B7EB-AC9D4E111B5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7DCD17F-0ED7-905F-C340-8A9A0BD8966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804FAA8-80D5-A125-82E8-27EBFB88961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530A16A-2927-CAF5-712A-C9FC80383660}"/>
              </a:ext>
            </a:extLst>
          </p:cNvPr>
          <p:cNvSpPr txBox="1"/>
          <p:nvPr/>
        </p:nvSpPr>
        <p:spPr>
          <a:xfrm>
            <a:off x="157865" y="2757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System automatically generates a warning to prevent salary not within the grade rate.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5669FF-954A-22B5-E7E8-8D4F8D1E71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538171"/>
            <a:ext cx="6914459" cy="341728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6D49FBC-A086-686A-F35A-42C7153145A5}"/>
              </a:ext>
            </a:extLst>
          </p:cNvPr>
          <p:cNvSpPr/>
          <p:nvPr/>
        </p:nvSpPr>
        <p:spPr>
          <a:xfrm>
            <a:off x="5021940" y="1811606"/>
            <a:ext cx="1172383" cy="2826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963E97-6B6D-14C9-A446-F9F548186E86}"/>
              </a:ext>
            </a:extLst>
          </p:cNvPr>
          <p:cNvSpPr/>
          <p:nvPr/>
        </p:nvSpPr>
        <p:spPr>
          <a:xfrm>
            <a:off x="6115664" y="3086513"/>
            <a:ext cx="570271" cy="16796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655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AF49F77-3A8D-91D9-D299-8603E9C2F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7E58BB1-A27D-7BE2-DEFA-FC650CE96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F563D8A-36CC-1F6F-D9CE-F98A97FA4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15BB4-FAB1-7159-84B9-A8C09F6B4342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Quick Pay Run (ONE EMPLOYEE)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5A4E034-A916-B4EF-2457-E652456A2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807" y="1852375"/>
            <a:ext cx="2476387" cy="24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5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5695E77-69B7-F905-7245-95DB9C907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99EF90F-9CE6-CE7F-3436-B109840CF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63B1623-CAD2-C22B-9F57-397304E0A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42F8493-DE72-5D15-2776-7323722C687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DE911FF-8CC0-48A3-2D45-D61E52EA8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0F2E159-DC44-3059-D06F-1323F59CF97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CC51D30-E861-07F4-40C9-EF0B48590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7C447BD-CF0B-DEFF-FA53-43B94C6B0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4FAE68E-FC3D-CB59-6F2D-F3135BA12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4E4E55A-422C-C36E-D1AE-2D1ACBC3F17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7A20DF-BBA6-F0E3-0D2D-60CC075F786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E87ACC6-E73B-58BF-AE2F-47A51519EE2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E4D23F-C5E7-17D0-0284-94A941816B0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CC12C98F-09AF-35DA-2411-2D172CCF8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AE60B98-856A-0923-BEAC-3021C381D3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A11AC89-6DF0-59AF-3F7E-61F18F5AD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962620-B178-1466-1AEA-94661EABE0B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686AE9D-97EC-66DB-88BF-DEB4C077644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B00C238-D404-ED2F-A202-06E3C5D5EB9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5FB410-A1D6-4A89-E3B5-E3F419FDAD8B}"/>
              </a:ext>
            </a:extLst>
          </p:cNvPr>
          <p:cNvSpPr txBox="1"/>
          <p:nvPr/>
        </p:nvSpPr>
        <p:spPr>
          <a:xfrm>
            <a:off x="38100" y="2056525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Assignment &gt; Others &gt; Quick Pay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Run Type: Standard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Date Paid: Last date of the current month 31/03/2025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5920B74-6C81-1F0F-C0DE-B2D666FA1D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0975" y="1445143"/>
            <a:ext cx="5976122" cy="4014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D615A47-B3D9-36F9-45BF-2B832298BD08}"/>
              </a:ext>
            </a:extLst>
          </p:cNvPr>
          <p:cNvSpPr/>
          <p:nvPr/>
        </p:nvSpPr>
        <p:spPr>
          <a:xfrm>
            <a:off x="7021326" y="4671556"/>
            <a:ext cx="952635" cy="2826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47AA7E-49FD-3F73-D034-6307F3E7E6B8}"/>
              </a:ext>
            </a:extLst>
          </p:cNvPr>
          <p:cNvSpPr/>
          <p:nvPr/>
        </p:nvSpPr>
        <p:spPr>
          <a:xfrm>
            <a:off x="5518627" y="4671556"/>
            <a:ext cx="1172383" cy="2826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59299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B709B16-ECFC-685F-0364-260100995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E909531-CFBD-AE56-4564-BDF80082E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8D4532C-27EC-C720-26D8-09A39DC29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4667E6C-570D-8A5D-1FCE-AAADC2EACA9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14C1FA4C-19E1-B2E6-512B-B8C66BAEC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A2819F9-2D06-78BC-CD00-622B3ED1D9E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8B7E81B-4820-AE92-D5F9-A1681A2D5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4CC09D2-DF7B-BE78-0D29-F4D5C1A3B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8576E78-B7E8-511C-419C-625493772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EA4EE5F-5869-C465-EE71-B5310929992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DABC544-0ADB-63E5-2933-6EA1AE06A3C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3B304A-DA37-66A0-2F30-15AAA04E67A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0FC9D7-71EA-8A77-0AEF-33B8C1A2276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2126E33-C92A-E8EC-62E5-BF24DCA55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CA79938-B62F-E0EF-B6CF-30D921FBD3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1C93CBE-BAF9-9CDC-4E69-634CA46BB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8A898B-3352-DA91-DE62-F01AE4F5BB8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F2CDA42-54C1-9CBA-84DC-5A6CFECC3F2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A929E6A-F06C-CF0B-A3D1-DB6F1E7C62FD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6FBA719-5372-BDF9-5DBD-E3C345E71102}"/>
              </a:ext>
            </a:extLst>
          </p:cNvPr>
          <p:cNvSpPr txBox="1"/>
          <p:nvPr/>
        </p:nvSpPr>
        <p:spPr>
          <a:xfrm>
            <a:off x="415291" y="1813848"/>
            <a:ext cx="325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Others Button &gt; Contact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BE8D1B-0EDF-68F4-9D03-0438563FF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9849" y="1471681"/>
            <a:ext cx="6112423" cy="39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3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7C6D664-67CF-4A07-6EE7-4A93C5271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29B6BC2-ADD2-8FA7-6377-0C5B67B74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5629072-8871-2DC2-A004-436B83B81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CEC33F9-8E25-C016-164E-97B0253B258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8FA0F12-6A65-9533-8A46-50A1DD5F1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1C83074-07AD-CEA1-0AC4-79A64DA14DB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BCF8D61-C622-E6C8-45A5-2DAFF9936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00951FC-5FB5-78F8-D382-C368C096F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A5DC50B-9146-C574-124B-81F7A711B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467791F-EC15-B381-FFA4-7871AFCDA19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1649EBF-A1CD-DC50-464B-F7346A53E2B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0D2F063-376F-C47F-66DE-00A385ADD44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56FDC4-621F-BCCC-AD08-6BBE070EB51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8319347-E880-4725-1C45-1D9C70F9A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B11A860-8FD0-962C-7E88-F8AB5B5501B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A44FFEB-563B-D087-1337-32A9D380F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258CC1-EFDB-3E76-DE8E-014F320B072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D4455E7-BF79-55FC-94D1-698B600051B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FD69B00-B03B-4601-9E54-39A431F1A09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4CE810F-8EF4-1E24-70C2-84CBDF6C8CE6}"/>
              </a:ext>
            </a:extLst>
          </p:cNvPr>
          <p:cNvSpPr txBox="1"/>
          <p:nvPr/>
        </p:nvSpPr>
        <p:spPr>
          <a:xfrm>
            <a:off x="101600" y="2623687"/>
            <a:ext cx="3665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Element Selection Button opens Element Entries window to review included elements.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Start Run Button starts the quick pay run.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453BCB-04B4-119A-EA64-8049D49107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336" y="1505408"/>
            <a:ext cx="6580657" cy="3836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076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7F86B3E-AC4C-062C-D70E-1041DF221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188556A-A19C-C3C1-CD9C-F28C764EC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40E3752-ACE4-4911-F3E7-EA254AEAE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675A542-070D-6804-A1E8-138CE422819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F0FDBAD-9F47-35C1-E866-1CD447C98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0405586-89A3-FAF6-1D39-E3C5622A94E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6E1EDBB-F2B4-F68D-8FCC-8AC194AA3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EC47853-C5B2-2454-3C66-462655124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2C43118-75C5-850C-A1D5-508B2D396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DCABEFC-4264-586A-F888-50309C7DCED2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5A7B01-A793-A84B-162C-649767A6500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7C83049-0C34-5515-82C7-30C8A7150CE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416A2D-A74A-81B8-8638-767A02B5666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D49DE47-60FD-8D02-209D-E07C7B967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F6DD73F-8101-8837-52D5-A3A8F5E86E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1A158A7E-17B8-50AB-A98C-53F416645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93D303-3025-6E7C-FC9C-6A7D434396D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9EEB0F8-0A3F-E5E5-1DF2-E60DAB46F70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28001FA-B5BE-3B0D-6A14-0D64CE13810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35781F4-501E-2068-2F49-0DE772408758}"/>
              </a:ext>
            </a:extLst>
          </p:cNvPr>
          <p:cNvSpPr txBox="1"/>
          <p:nvPr/>
        </p:nvSpPr>
        <p:spPr>
          <a:xfrm>
            <a:off x="38100" y="2615805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Once status is Complete, View Results Button gets activated to view the following: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B30124-6324-57B7-39D3-31E79164C9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497" y="1445144"/>
            <a:ext cx="5828638" cy="39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9AEF20F-C7DE-4F9D-F129-C9AAC1741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1EDC888-7DF3-F17D-526E-5F22C272A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C34DABF-DBC4-B789-A061-BD4E2BD26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45C4569-E78E-EC20-BAF8-6F62309DE01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639BE98-B64D-6D5B-B146-CBAD90BE9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EF2313F-DE19-FDCB-27CC-948D0211BDD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B56AB6B-F14C-77D6-B641-24F369881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7664686-7AAD-8CFD-8A14-713904DB6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85C4BEB-2673-ED61-8353-6012F0642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EC56F1B-32C4-BDFC-29B1-7F276E2306A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CAAC5E-7C74-165F-FA8B-10FD25F441C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19F651-A940-A0D2-0C06-7B76F8B308F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C68AC4F-9050-B41F-2DD5-3543215B7E1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5F9CB52-7AF5-DA5B-2A43-939C405F1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19D23F1-D77F-5A4A-26F0-A1AB9FFFD4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217CFEB-9D0B-7022-663B-33178DAB5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B5E254-4348-2775-664B-3A8B6C3E7BA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FD09E8A-8005-B9B6-E73B-049EF271629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4FC3F98-CED7-9CFE-8B94-FB484626707C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DF96381-4047-E51E-20FE-3B4F9EE618B3}"/>
              </a:ext>
            </a:extLst>
          </p:cNvPr>
          <p:cNvSpPr txBox="1"/>
          <p:nvPr/>
        </p:nvSpPr>
        <p:spPr>
          <a:xfrm>
            <a:off x="38100" y="2056525"/>
            <a:ext cx="3665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Run Results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0E5058-C4FD-F1C8-A7F2-780A6EF8EE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08" y="1538171"/>
            <a:ext cx="5615293" cy="3743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877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F51CB41-1D27-6BA0-9EDD-A83234309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DF9D50B-56FF-EE92-CD80-D79CC52D4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1ACA3EE-F987-DC90-E11E-D1FA9134D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01E1E39-1187-D3CB-6CCC-42A6ECA15A1F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83C76C6-E552-8851-FBA2-CF313CD34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4973014-C458-B9EF-4C58-EB28EDB96FD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C849DA7-9EC7-EBD5-7ECE-8F81BBD52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6F2E68E-E537-48EA-6C94-C22F70FE2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4BB4508-5AA9-BA34-3118-E693C468C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BF5B6FC-7721-B161-C34E-4F5A19E5804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3B671C-5626-E98F-6190-13689C9D724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7FD8D6-A74B-8D91-F822-448FA0C0160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652B99-6A51-68EA-0C4F-D93ACF5721B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8FF695E-4CF1-DBD4-BF34-3B207DA4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A1B20CE-5679-30B9-7AB8-00ED31DF7D5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0F5706F-9796-B783-D78B-D23C0673C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0E5D36-588C-C604-E473-E6663D5C658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BF04FE0-AFDB-0BFC-214B-23B0D31BF7E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C448EF56-C50A-544B-B3F1-F4CB7538B49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91FD599-AA0E-B602-8C75-7942092315C5}"/>
              </a:ext>
            </a:extLst>
          </p:cNvPr>
          <p:cNvSpPr txBox="1"/>
          <p:nvPr/>
        </p:nvSpPr>
        <p:spPr>
          <a:xfrm>
            <a:off x="38100" y="2000002"/>
            <a:ext cx="3665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Balances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After running quick pay, Balances button shows all balances included.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CB3EBC-14F4-9D3B-D379-15CE853399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094" y="1514884"/>
            <a:ext cx="5859068" cy="3906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152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AA71213-FEE1-FBFF-0537-FFA435A56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B34CC73-32D3-2DC7-8870-2114B1CBA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53D622A-679B-1D4A-B65B-D28832985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D0A9F52-3D9F-C597-5AEE-709F870C577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02EF54E-DCAF-7BE5-72E0-ED4E57681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12B6385-0A75-23DC-C4B3-3D16836D795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7C2B836-95B4-DDA5-6E77-D7D068A76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870B102-3EA1-3FC3-EE82-91EB6C15D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533D651-6F94-8B45-95A0-B87144908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305C95E-7E10-64CD-4634-C3E94791B7F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E47B3C-964F-8B38-40D4-D75715830EE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6DD637-BFDF-87FA-A062-53D3BE4BAAC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EEB4A2-F0FC-9774-CC1B-0CDFD7D3376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C96181C-A920-0A1A-BC78-4E0965BEC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61A3679-4D24-09EE-1027-B8506B0A2D5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DED722A-DC2E-FD8A-0B6C-446163E09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65A0ED-019A-FF12-B418-FEFB21A0A02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93E18E5-5BAF-CFAB-9C89-49F4A880FAB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67631EA-E3D6-31E2-9977-AA2AE4FCDEA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A39FD46-66D8-48B7-6330-E5C6F8C7C82F}"/>
              </a:ext>
            </a:extLst>
          </p:cNvPr>
          <p:cNvSpPr txBox="1"/>
          <p:nvPr/>
        </p:nvSpPr>
        <p:spPr>
          <a:xfrm>
            <a:off x="38100" y="2056526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create you own balance lists ex. Earnings -Voluntary and Involuntary Deductions - Net Salary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Balance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0948DC-7C88-4472-7C46-92D079DDD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795" y="1518828"/>
            <a:ext cx="6550063" cy="3641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741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442A02B-4AE7-CA4D-67C5-F0DB5BD1B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DA17A7B-CE10-BAAC-F93B-8171C3ABD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FD46569-4E5D-D6E2-02B7-5444C9410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A1187B0-A20C-EDA8-014E-099A3B8A444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4512949-9A4E-BD24-A9F1-8C752BB2E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D658A99-D6B1-00AA-3C5F-FD17E7DBC15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8571600-B50E-62CC-7C9D-4DF5140E4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05CBB43-EA93-769F-0933-81DB99C64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1FFCA62-B32C-51AF-C846-AF18575B1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4BAF9DC-E506-C2BD-96F0-DEA3C0F69F5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365DA1C-EC3D-5501-AD14-4C28671EA1A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24EC1D-A2E7-A90F-BDB4-33145D83085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992E28A-36F4-054D-0F5C-98F8884260C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4A48D50-B47D-9018-37F3-CBECE3C57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424B856-B108-0C56-53DB-9E41EDCB6D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ED168D5-8E3D-6F15-BDFC-0F73C60EB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C2417D-F852-140D-2341-6CD1F450F47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9274487-3BF0-ECEF-D9CF-8271A66B1D1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62F4256-BF6C-F904-D0FE-B482FE2FB0D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B7E286-5F97-8000-C196-D5516AD9D384}"/>
              </a:ext>
            </a:extLst>
          </p:cNvPr>
          <p:cNvSpPr txBox="1"/>
          <p:nvPr/>
        </p:nvSpPr>
        <p:spPr>
          <a:xfrm>
            <a:off x="38100" y="2056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Feeds Button is to review and add each element separately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02C8D1-FC93-1A99-DA32-3A0B796B3A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71" y="1624964"/>
            <a:ext cx="6902997" cy="31121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97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6330E71-306D-3CAA-E8E3-8C0F25C00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FEF6765-2512-FE27-C4C8-0A6983FA4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8957A6B-3551-ECE4-35E9-1D0F2E8C1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D606F1D-BACA-EFC7-B900-455128036AD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695F6ED-C911-413C-F672-DEB421E05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1AF07E4-0A4E-87CF-8845-6212C79D35F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16ACA5F-2BA6-3C28-C645-684B71274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0A851CA-95FE-2BCA-2781-FCCC27304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180C943-0609-A3CE-A866-3CE6B8E00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AF8182E-B91B-78F3-F074-8CFA086DCA51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89E84AE-0296-2CCF-1385-3E9218EEDD6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EF344AB-1A4D-823D-7F37-305B2B3E3C5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A497680-781E-9CF9-E968-031141CD395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1E1BF13-1E2E-3734-2C93-5DA079D42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A1DA5DBF-212A-4E90-6335-30FC742D41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450736BE-4C22-677E-7EB6-15C402A3B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AB55D-7FBB-B81F-471F-4F1444099CC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FBA55FF-6BA2-3603-6C91-2735F00A0D1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2C47021-4D2D-2DC0-F994-2633D7D5846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55383CE-6E55-9BBF-04AB-EED5D21E6B1F}"/>
              </a:ext>
            </a:extLst>
          </p:cNvPr>
          <p:cNvSpPr txBox="1"/>
          <p:nvPr/>
        </p:nvSpPr>
        <p:spPr>
          <a:xfrm>
            <a:off x="38100" y="2056526"/>
            <a:ext cx="36650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Classifications Button is to add whole set of a category at one time into feeds. Ex. Earnings, deductions, etc.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0C8106-E84C-1F31-2A2B-62352BB78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071" y="1806758"/>
            <a:ext cx="6063539" cy="2548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696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379AC23-39C7-85C3-B377-8B64D5D4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9DB2214-877D-3B39-7934-9CF680372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58282B5-9791-132F-8AC5-465850DF1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93401C9-9FFF-F9F8-DC22-CA796E26FE8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2021E96-59CC-3C24-46F4-C710FA69D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02AB5CA-2DAC-9B90-B6E6-E17579AC85A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9785A6A-8B1D-3F31-FE5B-121924D68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4DABF86-FED8-3136-7A5B-BC033958B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8EFDA4A-D156-70B3-A799-29A2112B7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B2419C2-5F2F-E25D-B414-B440BDF8CDE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284B4A-0EAE-0186-4B32-1FFB8A0C13A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BE76D0A-C464-35CF-C7A6-89BFFA355258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13F753-C7D7-206B-E594-00C4AD66C955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BF6955F-D8D7-2A45-968D-9A4429F3F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9A315DA-6147-63EA-E610-8E76BE64A8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1E46029-7448-AF18-8A82-ECF36505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98341A-562E-6D6A-827F-B8499A56607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189C0CE-B4C6-436D-BEA0-FE03773DFC3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C433F91-3674-D887-CDB3-B1D51F2A0BF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4FC76C5-2DAA-C468-C616-15DB51D2A581}"/>
              </a:ext>
            </a:extLst>
          </p:cNvPr>
          <p:cNvSpPr txBox="1"/>
          <p:nvPr/>
        </p:nvSpPr>
        <p:spPr>
          <a:xfrm>
            <a:off x="38100" y="2056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Dimensions Button should be added after creating the balance. (Name: Assignment Run)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699C9B-6AF5-D9C5-5CB3-E53FAFCC3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797" y="1887874"/>
            <a:ext cx="6604924" cy="216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419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A29CD7A-2895-B33F-31D6-EA5ACDCED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22429A9-B648-8C91-16A2-23F9E8A2A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EE5631A-9375-9415-DF6A-545E9FB4C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6405E8D-0717-D474-1530-7914D357399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D144290-B381-752D-851D-39D0C67D0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69D7476-5346-8E32-A816-7379744B78F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CB7DC4D-830A-B50A-24D0-1A979F0E0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042E457B-7A5F-41C9-62B4-3BB13DAEA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7B7E4E3-E966-023B-981B-ABF039F9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913031-3B08-73F0-49A6-DDF9FB43F39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733F91-FD7F-931F-7AEE-BC8886AC029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5857F65-E058-0532-7B32-78D4C2502F2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3F3B73-E60A-EABF-A7CF-FD97FC74667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7627F1C-960E-0618-B862-20036FB0F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FE8E04D-C2BE-F3CA-6D62-F2EA9A3E49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5E0E3E6-4196-A588-7F4B-02EDE17C9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97B1-B142-B1D9-BB52-6F74899975E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8525CB4-A2A3-7177-6323-CC422B1699A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BD980C9-F274-BB37-BD17-E4C705933A7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49C713B-D28F-4667-4974-F6C16F2F4B04}"/>
              </a:ext>
            </a:extLst>
          </p:cNvPr>
          <p:cNvSpPr txBox="1"/>
          <p:nvPr/>
        </p:nvSpPr>
        <p:spPr>
          <a:xfrm>
            <a:off x="38100" y="2056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Re-run quick pay after repeating the process to create balances lists and this is how it looks: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73E242-8A4F-5879-F4D0-D36939E809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068" y="1471681"/>
            <a:ext cx="5874531" cy="3924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98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BB4B8AE-2BC5-05B4-1704-20193472E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BF1513A-70EF-1342-28FA-CB1016FD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76F0342-755A-9E54-D722-508206C1E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0D53FF8-B596-18B6-8948-CF3ECF1D5F1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DCFB037-CD8C-592D-2EB6-D3A4ABFD6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708AA3C-19EF-33DC-FAC2-2A184E0D42F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30FB54D-635A-EB10-F4DF-D0F0A4B91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285997A-5BCA-A719-215A-4BA1CEC25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EE1D1F6-362F-E078-AEA8-9BBB1085B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ACC9E4B-24AB-6D09-F084-312850A642B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02B54E1-A8D7-9AC0-083E-32BF28E4344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2F903B-A596-2DA5-73F1-AA674EDDD23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3496FF-2C48-5FBB-EA74-77492551E910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152B7ED-2558-06C4-495C-F6485C16F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5323F6D-6269-514D-74E7-A62A3A772E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8F8AFFA-E071-C9D6-BAEE-F8096525B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E9A2E3-F487-4C41-1AC4-B4CD9BCD27A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472831D-9228-F438-8279-E7C8C137E64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F541CE8-C021-1266-37E7-2E47FA44396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DB3FA46-3E4A-CE47-E572-E9248B2D7CF6}"/>
              </a:ext>
            </a:extLst>
          </p:cNvPr>
          <p:cNvSpPr txBox="1"/>
          <p:nvPr/>
        </p:nvSpPr>
        <p:spPr>
          <a:xfrm>
            <a:off x="38100" y="2056526"/>
            <a:ext cx="3665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Global Value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Global Value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Format: Upper Case with no spaces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Create once and edit its value in a future date and it shall keep history saved non-changed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D9E3A8-C51B-05B6-F4C8-10A92FBBD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782" y="1505408"/>
            <a:ext cx="5204371" cy="219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26BED3-40A2-012E-3E9D-7E45BB71F4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618" y="3058750"/>
            <a:ext cx="5287453" cy="2269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9093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E53613A-34D8-D767-0F79-A49953DD0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A277508-EBB0-8296-DAF7-55D673C32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1F0BABA-1D28-520D-E741-46369E751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9CF99F9-34F3-6BCF-5D9E-88077ED188A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330A17C-0263-0CBB-D960-60531FEB4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4B4B601-0862-3A63-932A-A5C6D6D998F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97336C2-CA7B-90C4-F465-3A4774F3D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F328B92-3334-8491-1C2B-6F04AC1B4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7655679-287D-0705-9C28-C7B4C1005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8C87E98-083C-E27D-8F09-975FACF1CBD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3EAFA9-E284-AC69-DE05-3EE570AE38C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331CD22-BF31-29BD-4116-996119473648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A0F32C-0E3B-B1DA-8AD6-768ED9C4E31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0C406C4C-8E14-936E-7B3A-18876128A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D869419-0EE9-BD74-C382-B30E4432B6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2E7F58A-5FEC-1A62-221B-CAA479717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17A807-B996-279E-B4CA-0DD383C881B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069CF2F-B178-D253-4555-19F2C77F664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7B37537-F92F-8408-3FC5-8A9A811EF75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EA98D2-9144-D10A-B3BC-4C305723EA93}"/>
              </a:ext>
            </a:extLst>
          </p:cNvPr>
          <p:cNvSpPr txBox="1"/>
          <p:nvPr/>
        </p:nvSpPr>
        <p:spPr>
          <a:xfrm>
            <a:off x="415291" y="1813848"/>
            <a:ext cx="325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Others Button &gt; Qualifications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9D1E6B-7B7A-FCEB-64E8-45826CF75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1512" y="1494748"/>
            <a:ext cx="5458781" cy="394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52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C86D0FD-C566-C5B6-BD3B-CE746815D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3C7F01B-4D01-CE6E-1577-3A8876AC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0D8AB9E-57B2-0764-DC85-93B4D001F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EDBE9A-E9E7-DD8C-318C-1D5BA749D234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>
                <a:solidFill>
                  <a:schemeClr val="accent5">
                    <a:lumMod val="50000"/>
                  </a:schemeClr>
                </a:solidFill>
              </a:rPr>
              <a:t>Batch Element Entry (BEE)</a:t>
            </a:r>
            <a:endParaRPr lang="en-US" sz="2667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775DA-EB36-A343-9C64-CCA13C548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807" y="1852375"/>
            <a:ext cx="2476387" cy="24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5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09DD005-E5D3-5554-7B2B-73027E293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B10FA30-A6AA-11F0-DD19-6737C9567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0F890B2-713D-7EAE-B304-176AC004C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A647DD-3B49-FC4F-574C-ED08F3D76D8D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Assignment Set and Element Set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BD74396-B0EC-1DD5-F545-0A4380A3D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909" y="2256351"/>
            <a:ext cx="1791158" cy="17911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730E793-BBEB-AB87-6B72-D903C83AC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935" y="2256350"/>
            <a:ext cx="1791158" cy="179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F4787BF-FD2F-55A6-4284-60626E31A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C91DCD2-6E4F-0D7A-3338-C0EF77AB9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E448B67-B239-E5C4-57FF-6FCFD4A84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C9D9026-40A5-2141-5177-E03359FAE2B0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9EF351F-A5CF-4CFA-0C09-D33B84D34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85D8D86-0647-470B-1BD6-18AF36AEE21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F020550-A40A-E8D7-3FC8-B7D4D5242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FCA0EAD-EBDC-8F78-6220-39B53E59C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3BC35A3-E2A6-D0D0-B41C-348FFE75C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6C4B478-929A-9AFB-C915-B1B0F9765E8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DF67A56-864F-5247-D375-0ABD036667D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B929B33-04D7-80CD-E70B-B6D124C663F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95EBE9F-08A2-3285-CBFB-155994490D5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DAD1016-ED69-A4F2-A294-0FC8367F0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84BC01F-C1A2-6D16-F1F8-C935AA1B827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AA732CF-DEA2-FA4B-8FF9-E2C982741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422136-D986-CB8E-BB9B-BAF97CCFAB5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3F586BC-3E14-9AD6-DA7B-D6A1AAEBE41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98E920A-8C38-A3E6-4FCE-01F90BFBB53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3DA0980-7723-88F4-AD99-C90DF4BEFC86}"/>
              </a:ext>
            </a:extLst>
          </p:cNvPr>
          <p:cNvSpPr txBox="1"/>
          <p:nvPr/>
        </p:nvSpPr>
        <p:spPr>
          <a:xfrm>
            <a:off x="38100" y="2056526"/>
            <a:ext cx="3665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Assignment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Assignment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Name (no spaces)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Current Payroll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Status: Active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Amendment Button: Add employees into the assignment set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0474FB-F6AB-35A5-29F1-E55BE960A7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t="11272" r="12619" b="48429"/>
          <a:stretch/>
        </p:blipFill>
        <p:spPr bwMode="auto">
          <a:xfrm>
            <a:off x="4888524" y="1445144"/>
            <a:ext cx="5504657" cy="155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7A3BFF-1DF8-689C-A2DB-6233EDC472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t="16751" r="7735" b="30477"/>
          <a:stretch/>
        </p:blipFill>
        <p:spPr bwMode="auto">
          <a:xfrm>
            <a:off x="5331896" y="2875629"/>
            <a:ext cx="6415790" cy="2496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14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25654F7-C42D-4C14-F24F-CADED0882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E2831BB-184E-E9B8-B0E2-67617D2E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1035B6C-439F-7D43-C108-5330A0E21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DB19985-BD1A-4AB8-42A5-7B21A3EA9A3A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E497A32-4268-64F3-7A00-2029D11D3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E66591D-F82F-2388-CE08-948548B7725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67FAB65-49F3-B7FE-D9DA-65FB4C241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FB382D6-8FF2-7C73-9EEC-9C916EB34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368A054-D36F-18B6-BBA2-FA5F36A0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D93DE78-8F97-BCF8-47F8-0D1C1370D38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6A6F44-8CF1-FC90-F28E-8805E584073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E337CC-A769-999B-C477-AA817DC06D7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915456-C58B-ABA6-4694-417669A0194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1399300-5CFD-74FE-0BC1-007CC8CE5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85C4A6B-EB88-DD88-4C49-9D1C6300059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3240E89-3409-0993-8B22-B053EF274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6C348F-8792-B4DF-9D13-FC4FA8F8D12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16CCD41-BC32-21C7-2A21-00697B66165F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0B59078-B5CF-D5CE-BA4B-697014D227D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615F86-3ADD-679C-48C4-9C1DEC2E9C92}"/>
              </a:ext>
            </a:extLst>
          </p:cNvPr>
          <p:cNvSpPr txBox="1"/>
          <p:nvPr/>
        </p:nvSpPr>
        <p:spPr>
          <a:xfrm>
            <a:off x="38100" y="2056526"/>
            <a:ext cx="366509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Element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Element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Include Element: Adds element to the set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Exclude Element: Removes element from the set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Classification Rules: Adds all elements based on their classification (ex. Earnings)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1AACB6-3BE5-10C4-330D-44D7FE06A2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338" y="1470147"/>
            <a:ext cx="5888098" cy="3897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9071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F19FB75-413E-ADA2-D3DD-25899EEC6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DF46472-C5C8-29F9-9FAA-6BCD0E188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AFEECDC-BA57-C323-3D41-557295985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348B683-565B-3113-24A2-63D31E7D015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B673770-FB78-4F9F-2A69-E050D8B30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035A1D0-65CA-D053-008B-6C02BEEBC48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4074314-46BA-A86F-A177-FED37C8A1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0CF21FC-3A0D-620F-5416-08BD4969A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F63C203-3949-5566-BCF7-97227A093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993326F-C436-46AE-1D37-8F1BF7B71E9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FC27C0-CAF8-A0DB-46A1-8E71FCDE584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0FF8C6D-E496-1C8F-1B84-39BD97CB112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976EE8-8902-6570-BB31-439B5CFC4DA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FB475C5-D4C1-E293-E955-226BB971B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38CBC0A-48D3-5715-18EA-4F4FAA701B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AF333B1-6728-1528-745B-21662628B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B1EF91-3BA9-15EA-7E1F-BF3331E4100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231841E-E01D-AC38-FB67-FE44868FF4F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CC18925-873C-00E1-3D08-D8816BF696AF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B8146CF-2DF2-6BF4-AAC2-2DD1CD0B2BF3}"/>
              </a:ext>
            </a:extLst>
          </p:cNvPr>
          <p:cNvSpPr txBox="1"/>
          <p:nvPr/>
        </p:nvSpPr>
        <p:spPr>
          <a:xfrm>
            <a:off x="38100" y="2056526"/>
            <a:ext cx="3665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Batch Element Entry (BEE)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Mass Information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eXchange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MIX &gt; Batch Element Entry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Alter Date to first day of the current month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Batch Name (should be saved somewhere safe)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F0CD98-1F0C-264D-90A1-5FAA6E206D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797" y="1467962"/>
            <a:ext cx="6418573" cy="4034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440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0DE0FA8-2CB4-FDE2-6C47-D061C0AF9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EB122F2-6590-54A7-0C65-6107148D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661DC19-23D5-006C-D0AE-A42BA9DDA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FCA83F4-0755-3506-0557-EBAB9F1841D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D40F45A-7446-7CD5-9A85-29225F5A0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5FAD120-9D70-8C21-5AE3-3BB3512335B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7D23155-3B67-F590-3745-1754746A4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FF3ED83-7292-B35A-464F-6C5234717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854BA63-5D52-627A-E5C7-F1A787671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FF329A1-5479-272E-B70E-DF9214CBC30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57ED3A6-44F2-F978-55E8-A7CC7C2AFA9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1ACA17-31B0-3E45-CBB4-2BFD8AAE44B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61F475-0D97-77E3-A919-FAB2C6F0589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81C0EAF-454D-CC1C-961E-D504CC62A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F31F237-78D4-0718-A28A-8B6D86FD8D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1105E36-CB3D-ADA9-C773-00A27481E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65F711-9297-20BE-627C-210EFB18543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876FD2B-518A-F52B-2936-39B6D3C0884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E323C6B-08CA-D77E-6B52-559A0C76D0A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25706B-2F09-266A-6F61-28E2EB4F63A7}"/>
              </a:ext>
            </a:extLst>
          </p:cNvPr>
          <p:cNvSpPr txBox="1"/>
          <p:nvPr/>
        </p:nvSpPr>
        <p:spPr>
          <a:xfrm>
            <a:off x="38100" y="2056525"/>
            <a:ext cx="3953797" cy="360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>
                <a:solidFill>
                  <a:srgbClr val="FFFF00"/>
                </a:solidFill>
                <a:latin typeface="Aptos" panose="020B0004020202020204" pitchFamily="34" charset="0"/>
                <a:ea typeface="+mj-ea"/>
                <a:cs typeface="+mj-cs"/>
              </a:rPr>
              <a:t>Steps to enter “One Element” (different values) to “Many Employees”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Create a non-recurring element and element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Element Description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F855FF-33F7-E511-A020-39A74D2351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" t="11319" r="11499" b="3190"/>
          <a:stretch/>
        </p:blipFill>
        <p:spPr bwMode="auto">
          <a:xfrm>
            <a:off x="4888524" y="1436993"/>
            <a:ext cx="5066719" cy="3338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63A32C-CAA2-8315-2678-89CCB3D47D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4" r="5576"/>
          <a:stretch/>
        </p:blipFill>
        <p:spPr bwMode="auto">
          <a:xfrm>
            <a:off x="7390017" y="2425501"/>
            <a:ext cx="4357669" cy="29955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233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3837449-4A70-3963-BC1F-D325E0839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D47D348-C3BC-E88E-B3E9-EEAC07C12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F0FA18A-4447-C00B-76C0-542B60229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CA58F87-9DFD-6E8A-B4D3-FA4E13B37EE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8CD5ABB-E041-814C-3B20-77A946F8A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F5B260-A493-3899-B32B-D257ABFBC03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A65F651-93C0-9684-C7D5-DBD051DE8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3DCA780-64B8-4D34-9A03-CC39B5E4F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F3095FD-4E82-2A42-A0A1-8A64ED4E6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E58B2F6-0409-47AB-58C6-CACFB33A711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FE3B1F-152D-6903-68F8-9A90E00AD1B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201BDB9-1917-A899-563D-943D631E9E8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9FCA2F-87C1-CCC1-005A-CE6164754DE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866F208-DA12-9166-A8FA-BDF9E4866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F3D349E-4E78-3CBE-BE40-C34B83C7D89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A8654B8-38B3-BC8D-82B3-660A56143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7049EE-83A5-991E-274E-FEFC0B1C789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3E98CF1-BBFD-B2AF-48B1-1260212E374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CFE642B-A1DB-9E84-4471-546516FAE27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D836E3A-E3A9-6412-8A02-394BCF82E88E}"/>
              </a:ext>
            </a:extLst>
          </p:cNvPr>
          <p:cNvSpPr txBox="1"/>
          <p:nvPr/>
        </p:nvSpPr>
        <p:spPr>
          <a:xfrm>
            <a:off x="38100" y="2056526"/>
            <a:ext cx="36650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Create BEE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Mass Information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eXchange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MIX &gt; Batch Element Entry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Check Action:</a:t>
            </a:r>
          </a:p>
          <a:p>
            <a:r>
              <a:rPr lang="en-US" sz="1600" b="1" dirty="0">
                <a:solidFill>
                  <a:srgbClr val="FF0000"/>
                </a:solidFill>
                <a:latin typeface="Aptos" panose="020B0004020202020204" pitchFamily="34" charset="0"/>
                <a:ea typeface="+mj-ea"/>
                <a:cs typeface="+mj-cs"/>
              </a:rPr>
              <a:t>A. Create New Entry:</a:t>
            </a:r>
          </a:p>
          <a:p>
            <a:r>
              <a:rPr lang="en-US" sz="1600" b="1" dirty="0">
                <a:solidFill>
                  <a:srgbClr val="FF0000"/>
                </a:solidFill>
                <a:latin typeface="Aptos" panose="020B0004020202020204" pitchFamily="34" charset="0"/>
                <a:ea typeface="+mj-ea"/>
                <a:cs typeface="+mj-cs"/>
              </a:rPr>
              <a:t>Enter new element to entries (even if it already exists)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Press on Element Lines Button to add employees to which this element should be entered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C6D73D-B50B-7A59-11E4-5B5902946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9" r="7503" b="5785"/>
          <a:stretch/>
        </p:blipFill>
        <p:spPr bwMode="auto">
          <a:xfrm>
            <a:off x="5001065" y="1445144"/>
            <a:ext cx="6311029" cy="382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EB1A8E8-1F3E-C58E-50F2-ADDC9F8CE035}"/>
              </a:ext>
            </a:extLst>
          </p:cNvPr>
          <p:cNvSpPr/>
          <p:nvPr/>
        </p:nvSpPr>
        <p:spPr>
          <a:xfrm>
            <a:off x="5518627" y="4632227"/>
            <a:ext cx="1172383" cy="2826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87E82B-7666-83F4-2ABB-A42265B1B165}"/>
              </a:ext>
            </a:extLst>
          </p:cNvPr>
          <p:cNvSpPr/>
          <p:nvPr/>
        </p:nvSpPr>
        <p:spPr>
          <a:xfrm>
            <a:off x="5206458" y="3039494"/>
            <a:ext cx="1172383" cy="19531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24781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B7D5523-2B05-6D6E-21D5-366DEE827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8C51BAD-93EB-C083-D778-FA69A679F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D65F108-501B-A5FA-EE2A-D8EF5C8CE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72962C3-8B2E-8C61-4D91-14E6E5FE658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6ECEF7A-8E78-2290-3A51-7D0E8D7E9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1C24407-00FF-AA9B-6699-F14AFA83E40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63A7BD2-9C2C-2502-DFA8-EF841AB56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54E6B82-F128-3916-BF7D-84AEEEC31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5EFB499-F8E0-6419-AA4A-00422E18A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5D3CF4C-3888-70DD-D70F-1388424B60D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E156F83-718C-17CB-7AF7-1FC3E2481DE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553F3B0-F9D0-8728-9525-7AE0959B133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4AA445-57E0-0ABC-B2FD-66473FC92FE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F662382-775E-081B-3E8D-5C1279DC0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8BEC9D5-847F-B3F1-D69E-01DBB15279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FBE7E43-BF8C-31C9-E576-A3748896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3D1635-5836-D74C-81E9-1901295F5EC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327ADAE-1392-9361-20FA-DCE23D0227F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CFE6B4A-2BF9-BBC1-2904-BBF368AD2A9C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D837393-D30C-D97F-7348-D77F8D0FAE4F}"/>
              </a:ext>
            </a:extLst>
          </p:cNvPr>
          <p:cNvSpPr txBox="1"/>
          <p:nvPr/>
        </p:nvSpPr>
        <p:spPr>
          <a:xfrm>
            <a:off x="38100" y="2056526"/>
            <a:ext cx="36650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Data Loader can help here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the different Pay Value for each employee in Pay Value column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FCD0C7-21D5-D8C7-DD6F-95078BA268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" t="8912" r="13804" b="1684"/>
          <a:stretch/>
        </p:blipFill>
        <p:spPr bwMode="auto">
          <a:xfrm>
            <a:off x="5187877" y="1445144"/>
            <a:ext cx="5991400" cy="4021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1832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93E6EF3-B8A3-54B4-7AB0-77237D14B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B1559BB-0854-4056-61FA-2DA79B459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D0E4F65-D216-7A25-10AB-2FE493876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DF5DA49-6A68-086F-598D-59797F44B9A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EFF2EA3-AAB3-A93A-F9C7-D0DBC0563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F71C4ED-80B6-C2D4-4F06-C509993A3488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26A0311-7BFC-C8D1-277A-ADA540B51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F8C32FD-2CD5-5EA0-75B1-E0C0C8A6F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A1272A2-9500-32B8-5C13-9064BA348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AAB314B-6C41-C29E-B645-37D2A315401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3B7454F-1DD8-C09B-8D88-F94A8B19808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3EAF7F9-D3F5-9038-F78B-FD69D54529F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7409158-B508-F87A-112C-128C38BA968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12125E9-5465-90F7-87F7-7226BC40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7F533B2-85B7-7F0E-4A68-48FC7DBC65E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1B7B797-1BD9-13FB-F5E4-4EF408AF1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37D3B1-3D8F-5CB0-9E83-A391FD8815E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3105B329-5455-5A19-3D89-C27A4505DBE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367520C-CCDE-2074-CE80-4F1C263320E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B5774F-E524-1C87-DA18-86CB052327EE}"/>
              </a:ext>
            </a:extLst>
          </p:cNvPr>
          <p:cNvSpPr txBox="1"/>
          <p:nvPr/>
        </p:nvSpPr>
        <p:spPr>
          <a:xfrm>
            <a:off x="38100" y="2056526"/>
            <a:ext cx="3911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4. Process Button &gt; Choose Validate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(Messages Button to review any errors)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5CD4F2-D1A3-1E78-8DF2-09756F8AED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" t="11487" r="11343" b="8409"/>
          <a:stretch/>
        </p:blipFill>
        <p:spPr bwMode="auto">
          <a:xfrm>
            <a:off x="4845843" y="1471681"/>
            <a:ext cx="6577571" cy="397643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B93393-1910-3B8E-49AB-E5F803037AD4}"/>
              </a:ext>
            </a:extLst>
          </p:cNvPr>
          <p:cNvSpPr/>
          <p:nvPr/>
        </p:nvSpPr>
        <p:spPr>
          <a:xfrm>
            <a:off x="7273556" y="5078202"/>
            <a:ext cx="1172383" cy="2826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5014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7F27BE7-A99A-4208-0B27-8F944C859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DF46888-6169-EBCD-6EC4-A9993212C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3026DBF-4087-0BB5-0FFD-6CC00979F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38792C7-CC97-3D64-4A2D-81E24F84CEC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C2C9AC3-BAC0-7B09-16BE-CE5E0CD9A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A8F3E1E-831B-5090-ACC1-83AAA432108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D2960DC-21D8-6EA5-D85C-EF4E0BBB9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1E34A53-55D4-3580-7829-209CB7FC0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2A7439A-FB27-6FD4-F7E9-2D4463A7A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87F2FC7-52A0-358A-B453-8E7D0BDBFD5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09772F8-DBCF-3AB4-D8AB-8C20B548068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F27B00-B13A-4A08-ECBE-1B9182DC103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D7E57BA-1CFE-A795-EC86-CA64450D4E9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537166E-51D8-AE16-397F-CE3925C89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49A08EE1-0979-4098-DF9D-F9EA56EB139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17480CDA-1C1B-4A2E-1EC3-EEEF3E869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19C4D5-5EB6-FC64-C443-D86BC68D073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90C9DD5-D7DF-DB5B-7E8F-F56A1BE2D6FF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9CE43C3-1BBE-6AEF-D2A7-326D5D86A0A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C7EC3BF-FEED-480D-0A34-2744EA87D923}"/>
              </a:ext>
            </a:extLst>
          </p:cNvPr>
          <p:cNvSpPr txBox="1"/>
          <p:nvPr/>
        </p:nvSpPr>
        <p:spPr>
          <a:xfrm>
            <a:off x="38100" y="2056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View requests to make sure running is complete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71C3F5-EA8C-BA21-3AED-DF9CB1E17B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751" y="1463804"/>
            <a:ext cx="5619135" cy="3930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158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A219977-12A0-39AF-5622-CB6EFD96C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1CA6849-B12C-91A2-53DE-A27D0085E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096F470-639D-5B76-8C0F-2B76C0805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390160A-CC81-DE78-2447-9BB3D544782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43A035A-C3CE-1749-1972-B898A6059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3FA21C-43B9-72C3-15B8-F1DD5EAC6BC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7638794-7C18-1248-7AC9-393A0BC14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ECFA3D8-2F49-D7CA-9880-87DF45603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AF8381C-8D57-90ED-0D13-05A75CC7B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31FB5C0-F433-D82A-C5CE-C76F73AE77D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6AD65E-4644-0AC5-5594-272CAFB0BD7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3338AC-4707-27F9-080F-7D2B7ED43E3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75E51A-6B41-03EE-E3B8-CFCF4460469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9AF3CEE-F6A9-86A3-1642-F872C4397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1D53362-7337-4A6E-AE1D-9646B09216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5CD401D-1781-4AC0-6F43-617EC13E6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F14F80-834D-0EDD-A74F-283B126AD1A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6A2C207-B60E-AB5A-E3C5-8D07C66E264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1A4519C-C3C5-8DCB-96E0-3C595D7A05E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20BE47E-B588-6F97-2C51-53D5411D81B9}"/>
              </a:ext>
            </a:extLst>
          </p:cNvPr>
          <p:cNvSpPr txBox="1"/>
          <p:nvPr/>
        </p:nvSpPr>
        <p:spPr>
          <a:xfrm>
            <a:off x="415291" y="1813848"/>
            <a:ext cx="3254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Others Button &gt; Previous Employment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3E1C80-2357-6A93-FA13-242F00A5B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4974" y="1452923"/>
            <a:ext cx="5586486" cy="402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8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D6DDE9E-5FBB-68B2-D586-C37306D3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BFAB14E-B67E-A13C-A3CB-C33D3BCA4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D03D95F-7446-2634-18FA-DAE6B66B9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5322529-B61A-EF32-BB92-2D03637B08F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6F60F24-4A5C-A109-D64C-A538F057E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2713FC7-A9B8-E2F0-908C-72EEAEDBEB1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5538F87-4F34-5CE7-ED3C-E1E86DB37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F36F8A3-A926-7D77-C39D-5761D4AAA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BF7F349-01F4-FBE6-DF86-1E519BEF2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6CE20AC-C949-58CE-4C5D-3C6CBEB1ED7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C227C83-12F7-F809-CE82-90EE0CBD3CD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EF0F92-4DCC-8AEF-90D9-EF53A37E998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5497427-234C-487A-200B-4638D4E6FCE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345F269-8CA3-5648-DE94-FA18D5C08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F205D5E-FBD7-BD42-8D0B-F24CD6DEB55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E36231F-5FA3-1913-2838-CE154D06B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5C412C-C1FA-BE12-5D10-D3BFC419ACB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D4CF344-AA53-D71D-46AA-7093C8822E9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74B8923-8F65-5D08-DAB9-27FD431B027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50B12F-6B14-4D6F-EAA2-32C5740F3103}"/>
              </a:ext>
            </a:extLst>
          </p:cNvPr>
          <p:cNvSpPr txBox="1"/>
          <p:nvPr/>
        </p:nvSpPr>
        <p:spPr>
          <a:xfrm>
            <a:off x="38100" y="2056525"/>
            <a:ext cx="3665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Status will be Error or Valid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952145-0F3B-C3E3-F425-78E890CEAD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9" r="4717" b="11602"/>
          <a:stretch/>
        </p:blipFill>
        <p:spPr bwMode="auto">
          <a:xfrm>
            <a:off x="4814700" y="1445143"/>
            <a:ext cx="5670912" cy="273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430757-322A-1D11-A69D-5E9291FC66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1" r="5576" b="2808"/>
          <a:stretch/>
        </p:blipFill>
        <p:spPr bwMode="auto">
          <a:xfrm>
            <a:off x="6881471" y="2460457"/>
            <a:ext cx="4866215" cy="297368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FB10A49-3814-4483-EE34-F25613805AAA}"/>
              </a:ext>
            </a:extLst>
          </p:cNvPr>
          <p:cNvSpPr/>
          <p:nvPr/>
        </p:nvSpPr>
        <p:spPr>
          <a:xfrm>
            <a:off x="9521269" y="2998838"/>
            <a:ext cx="399479" cy="16714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2338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83B1681-8B56-1C8F-EC26-B21321865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6324839-2F79-A068-4D70-72772111D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19B7B9F-4922-31EF-1CA9-A4663318A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E6E90B2-EDDD-6B29-A5F3-4C92812B56D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37F885E-9F53-45E5-0989-EA64159F0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46CAA6C-4863-E8CB-B944-62B87B7A3FA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C9576C8-72FD-5454-91E0-581701F47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22301AA-4A64-CFA0-90F3-19AC6C69E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677C5D9-9130-5853-02F4-408900E3D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28FE2A5-4D6D-1F84-633A-4D8D1CCE9B2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A8FA468-91E9-F055-51D1-2E49521A223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24024E-D791-4BA4-BEA3-F3C8543BADA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A7F2E7A-846F-E478-A7EA-4801EA60CFA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AD39F8E-24B8-AFCF-DACF-A3F3995B8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7BFA595-710A-AB44-713C-49858FFDF79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1D8A5417-C46C-7325-E6A9-660B6D2F3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28CD12-3ECD-83B5-9F7E-D0CD100F33C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98B0421-6975-2B9A-CD18-A4FB0073A60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8517E0D-3885-7BBA-C779-326F8C7EA4B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C1F293-FA06-0B4B-2577-D6FF31D0A549}"/>
              </a:ext>
            </a:extLst>
          </p:cNvPr>
          <p:cNvSpPr txBox="1"/>
          <p:nvPr/>
        </p:nvSpPr>
        <p:spPr>
          <a:xfrm>
            <a:off x="38100" y="2056525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5. After status is Valid,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Process Button &gt; Transfer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Status will be Transferred - this means the element is already reflected in Entries window for each added employee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4F0764-FD90-DB52-5AE1-8D7EBEE35F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47" b="14325"/>
          <a:stretch/>
        </p:blipFill>
        <p:spPr bwMode="auto">
          <a:xfrm>
            <a:off x="5187071" y="1445143"/>
            <a:ext cx="5833635" cy="394208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11F3421-8334-CD42-E00C-879863A44A7C}"/>
              </a:ext>
            </a:extLst>
          </p:cNvPr>
          <p:cNvSpPr/>
          <p:nvPr/>
        </p:nvSpPr>
        <p:spPr>
          <a:xfrm>
            <a:off x="8361407" y="2654709"/>
            <a:ext cx="664607" cy="18681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947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2496ECB-73A9-08EB-F4A5-72B0EA7D8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840823B-A98A-8932-1F55-546617B00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D3A878D-7EBC-89AB-C8FE-DCED7A386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2BA9F20-8AF7-CEA6-4FDF-A81ECA33CFEA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8FDD794-A8E7-4072-ED80-C8D7F1F11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14F74EA-2544-396B-C2C5-3D5A7CC64C9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556F172-298D-E4D2-0184-358A21CF2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00BBAB7-030A-013B-1BED-A9CE358B6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5400620-44A1-973B-F338-2E98A68BC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4E96931-7FE5-6625-2D8D-3CDA0E4B8F4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6A1326-8060-02B9-63AB-95E7CB564E1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D10823-DB29-6D4A-B0F0-6C124C36CB2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012E14-B886-47D8-3AB1-3D2F4BCE4D5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56E7AF8-5731-3D59-C117-83109ED2D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3EA1F08-BBFC-2523-9E62-9F6FA406A48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C2BA335-B850-B066-DAC0-B61D67DD1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90CD98-3032-91B8-1E24-8FBE6ECA587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7C78A61-3464-954B-6BD5-11074BCFDC9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758077F-2148-F725-7816-7F5AFF27934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80394D-6114-17E5-817F-CD9090152ED3}"/>
              </a:ext>
            </a:extLst>
          </p:cNvPr>
          <p:cNvSpPr txBox="1"/>
          <p:nvPr/>
        </p:nvSpPr>
        <p:spPr>
          <a:xfrm>
            <a:off x="38100" y="2056525"/>
            <a:ext cx="3665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Check element entries for selected employees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AD0675-3B3D-66CA-BC7A-13C0D7C055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83285"/>
            <a:ext cx="6503747" cy="3970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3E0A6F7-A326-E506-98BC-27C2B0E4F4EC}"/>
              </a:ext>
            </a:extLst>
          </p:cNvPr>
          <p:cNvSpPr/>
          <p:nvPr/>
        </p:nvSpPr>
        <p:spPr>
          <a:xfrm>
            <a:off x="5263665" y="3144376"/>
            <a:ext cx="841153" cy="1690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41494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B852196-644D-6D73-A31D-D7BF6DF46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59C4007-E716-44DF-E9B0-D9D2A4DB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9193101-E2D3-DEF3-6BB3-85E318725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D3EE3C3-DFBC-F1E2-5E8B-C5012A780E8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E77072F-B47D-5036-E4BC-FA1B2651B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4EE9373-F895-4A95-2CFD-1E964DC8D41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A6C0EFE-C7EB-347C-E784-3975B8D50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8970E39-5402-D31E-ECF2-0CFDE1A6A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89607E9-9694-0B70-76B3-C05645DC7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AC02BBB-1C10-6127-639B-792EE6EEAD1B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A67664-D293-A139-F780-7E5DE74B6DC1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082859-D0DF-BCE4-4C2C-05BAC21F65D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E00CAB5-747A-01FC-1E7D-88B9293B4A5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5B61937-FED1-B25F-A06B-F07861FD3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A60F4AC-9B4C-CE9B-66F2-05C6622687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3ABBA48C-E9AA-BC7B-CC8D-0C07F35DB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64C4A0-C666-A61B-316E-A62C75FC9A3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4168DDA-1CA2-52F2-BEDF-9B5E14FEC10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391A222-C532-B994-DBF1-0C1E5311617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105743-CBC3-FA07-05B5-3A7AFFA74EA2}"/>
              </a:ext>
            </a:extLst>
          </p:cNvPr>
          <p:cNvSpPr txBox="1"/>
          <p:nvPr/>
        </p:nvSpPr>
        <p:spPr>
          <a:xfrm>
            <a:off x="38100" y="2056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ptos" panose="020B0004020202020204" pitchFamily="34" charset="0"/>
                <a:ea typeface="+mj-ea"/>
                <a:cs typeface="+mj-cs"/>
              </a:rPr>
              <a:t>B. Reject Entry:</a:t>
            </a:r>
          </a:p>
          <a:p>
            <a:r>
              <a:rPr lang="en-US" sz="1600" b="1" dirty="0">
                <a:solidFill>
                  <a:srgbClr val="FF0000"/>
                </a:solidFill>
                <a:latin typeface="Aptos" panose="020B0004020202020204" pitchFamily="34" charset="0"/>
                <a:ea typeface="+mj-ea"/>
                <a:cs typeface="+mj-cs"/>
              </a:rPr>
              <a:t>Reject entry if already exists (for each employee separately) </a:t>
            </a:r>
          </a:p>
        </p:txBody>
      </p: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44A393-9C9B-F188-0E86-A32E240878A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1121" r="11730" b="-299"/>
          <a:stretch/>
        </p:blipFill>
        <p:spPr>
          <a:xfrm>
            <a:off x="4888523" y="1436993"/>
            <a:ext cx="6718539" cy="395595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68C337B-53D2-E3DB-FF32-A80294DB24F4}"/>
              </a:ext>
            </a:extLst>
          </p:cNvPr>
          <p:cNvSpPr/>
          <p:nvPr/>
        </p:nvSpPr>
        <p:spPr>
          <a:xfrm>
            <a:off x="5094067" y="3336822"/>
            <a:ext cx="796388" cy="18435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3379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9936690-EAE5-BF61-CC5F-952CF625E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501C0EB-78AA-6A4A-7780-F2C90230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FC2E658-1646-118E-30EA-7515859E0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4AE6430-8702-3D67-51B2-168D166D70F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E1577D3-EC77-3D07-50AF-913567798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FF2B6D4-21BE-D4D6-630C-BF403E667B0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72D3047-FD90-20D5-D34D-F76E0BF32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3E53E37-D1EA-AE5E-B5C1-58CB648A1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9743D93-6BCD-7E34-27AB-301149C04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E1B551A-A62D-2BBE-8F57-073FBB21D57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E3BCD3A-1626-FCA3-BD82-975C9040594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0608334-E225-D9A5-84E6-F81C351BBB8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66C61F-1EA3-499A-0127-94B98DB76C4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9907AA0-035C-1841-3824-0F225D066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0001838-961A-989D-6EF5-C29FE10154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4F1EBA9-5D0D-98B8-EF9C-5FDD76350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E1C5F7-0FD6-87B6-2DBF-5C1FD7ABED8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CF7F42E-CCA7-F2AE-210C-FA8710F61C7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A56BF4A-7E10-84DE-ED4C-9F208FA86F5D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65B703-987C-BC6A-C836-C4554A79E0F3}"/>
              </a:ext>
            </a:extLst>
          </p:cNvPr>
          <p:cNvSpPr txBox="1"/>
          <p:nvPr/>
        </p:nvSpPr>
        <p:spPr>
          <a:xfrm>
            <a:off x="38100" y="2056526"/>
            <a:ext cx="3665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ptos" panose="020B0004020202020204" pitchFamily="34" charset="0"/>
                <a:ea typeface="+mj-ea"/>
                <a:cs typeface="+mj-cs"/>
              </a:rPr>
              <a:t>C. Change Existing Entry:</a:t>
            </a:r>
          </a:p>
          <a:p>
            <a:r>
              <a:rPr lang="en-US" sz="1600" b="1" dirty="0">
                <a:solidFill>
                  <a:srgbClr val="FF0000"/>
                </a:solidFill>
                <a:latin typeface="Aptos" panose="020B0004020202020204" pitchFamily="34" charset="0"/>
                <a:ea typeface="+mj-ea"/>
                <a:cs typeface="+mj-cs"/>
              </a:rPr>
              <a:t>Changes element value. Date Effective Changes should be specified</a:t>
            </a:r>
          </a:p>
          <a:p>
            <a:endParaRPr lang="en-US" sz="1600" b="1" dirty="0">
              <a:solidFill>
                <a:srgbClr val="FF0000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1A2CC6-3BA7-9103-9268-2463CDEDE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068" y="1445143"/>
            <a:ext cx="6044947" cy="397313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4D40374-F624-C694-DA54-B2855E2C8AC9}"/>
              </a:ext>
            </a:extLst>
          </p:cNvPr>
          <p:cNvSpPr/>
          <p:nvPr/>
        </p:nvSpPr>
        <p:spPr>
          <a:xfrm>
            <a:off x="5299612" y="3664235"/>
            <a:ext cx="1108297" cy="16051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63BDD0-1C87-EED5-B206-ECFC9263D8FC}"/>
              </a:ext>
            </a:extLst>
          </p:cNvPr>
          <p:cNvSpPr/>
          <p:nvPr/>
        </p:nvSpPr>
        <p:spPr>
          <a:xfrm>
            <a:off x="6835868" y="3165068"/>
            <a:ext cx="1108297" cy="16051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2271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A49ABA5-EFAF-B68F-CA77-8B4127F75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4490CDF-B1B5-2A58-F292-3D4DF40DA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2CFACC0-C517-3940-0C8B-535DC18BD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0998D32-ECB1-3E25-EE98-B9686AA2523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8748D1E-60F9-6A2C-3447-439B8CB47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C6CE7DD-F486-EA71-2894-357F181C741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3D1B102-FEF6-9B98-B23C-69FC5FE4B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AC6055A-3DCB-10D9-8A28-B1EB47785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196944A-DED7-9A22-2624-6B79E9DB9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33529C5-F602-F672-248A-182FC9F6249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D03161-8535-EA2C-F940-73B3BE4EC06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CAC5D6-D182-EB6A-44A5-6B9592426E4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B47C08D-8464-84A6-6D92-691C121FF80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622F7D5-CD7F-5EE1-7F1B-2F9FA380A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0F5EF95-1308-CFAD-AC82-57AA38D4BA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2F95F78-8409-83CB-EE59-C0F91B5BF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AD87C5-3941-F194-5D23-DC99D8D6E19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C887BAB-1600-E28B-FA48-21B994DFB80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7D30A5F-3601-11DB-BD1D-3B57B80E911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7EF08F-6677-F61D-83AD-3955BDF60B3E}"/>
              </a:ext>
            </a:extLst>
          </p:cNvPr>
          <p:cNvSpPr txBox="1"/>
          <p:nvPr/>
        </p:nvSpPr>
        <p:spPr>
          <a:xfrm>
            <a:off x="38100" y="2056525"/>
            <a:ext cx="3665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Rollback Request to cancel the BEE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Name: BEE Rollback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Parameter: BEE Name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Status will return to Unprocessed, and element will be deleted from people's Entries window. </a:t>
            </a:r>
          </a:p>
        </p:txBody>
      </p:sp>
      <p:pic>
        <p:nvPicPr>
          <p:cNvPr id="20" name="Picture 19" descr="A computer screen with a computer screen&#10;&#10;AI-generated content may be incorrect.">
            <a:extLst>
              <a:ext uri="{FF2B5EF4-FFF2-40B4-BE49-F238E27FC236}">
                <a16:creationId xmlns:a16="http://schemas.microsoft.com/office/drawing/2014/main" id="{6E538C1A-C592-D27E-C273-B1C1546328E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009" r="14306" b="5382"/>
          <a:stretch/>
        </p:blipFill>
        <p:spPr>
          <a:xfrm>
            <a:off x="5547191" y="1466836"/>
            <a:ext cx="5174874" cy="400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34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46FF84C-2058-0F15-EB6A-E59844051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031A1BC-35E8-22E4-1A89-A52697FE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B3979D5-F908-5649-A2F5-B8C71A38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43FA3E4-A5A4-B74A-7F6F-1437E8213F3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7449AB5-74B9-E837-F161-6B7855A4B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4117532-015B-2242-2F95-E543AC28193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9D52A38-4C82-3113-7893-BAB19AB34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3F91DDD-D21C-23E7-F0E1-7B5444F94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F06EC57-8766-4330-42C3-888910588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09FF149-7549-3FCA-8F58-2BF58FFE8F6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F0E8B3-27D6-1603-3454-0FF63AD8B50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4A0A4C-9915-4347-F904-35FB82662C8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D1C8F23-2298-D1BF-C124-A7A31A416EA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6D796E7-5E2F-1FDA-8F26-66E789DBC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CD3E462-EACA-D4C2-E070-4D753EB613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6664AA5-46B7-2EF8-1A70-45431B60C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F7B015-3E96-1907-79F0-A430BD31E1F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7ECCFDE-A200-4FE3-6A34-9600A28CC71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4888C9B-5C90-6073-CACC-3D1194E7D4D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E5736E-D4CA-CF7B-9ADD-E92FC8C58653}"/>
              </a:ext>
            </a:extLst>
          </p:cNvPr>
          <p:cNvSpPr txBox="1"/>
          <p:nvPr/>
        </p:nvSpPr>
        <p:spPr>
          <a:xfrm>
            <a:off x="38100" y="2056525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BEE Summary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Mass Information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eXchange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MIX &gt; BEE Summary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Ctrl + F11 to display data</a:t>
            </a:r>
          </a:p>
        </p:txBody>
      </p:sp>
    </p:spTree>
    <p:extLst>
      <p:ext uri="{BB962C8B-B14F-4D97-AF65-F5344CB8AC3E}">
        <p14:creationId xmlns:p14="http://schemas.microsoft.com/office/powerpoint/2010/main" val="4082614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9BB9689-C630-A707-AAAE-CE609D0A4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3E780F6-244C-8472-9B4A-32851CD2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631B604-321A-1FB6-306F-E29EB7201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06D9F38-5D76-0F97-31F8-5A86C19F4E0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C8F9F66-55F2-6A29-68BE-AD91ECEE1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4971225-17FB-765F-8F8A-A8FB2144150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B66E290-85EF-3311-C7EE-95E44DA6D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3612EC0-780A-471C-0A58-736F5FEC5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EBDDEDB-E52D-C21C-864D-590116224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8A78D38-3064-EF84-6342-9DAD587DC351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F4D785-33BB-381E-5374-645EC3446F8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123D11-5BC5-95C2-C9B7-CD465BCC2FA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712478B-0EC6-5A57-27B0-4635380FFC2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565F631-81B9-9077-122F-F2DB814E5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2A2D156-9B8A-B21B-F21D-FFB263B567F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F3EADFC-BACA-0A17-9A3D-F0A7F63B1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978DBF-634B-CC81-49C5-D8FAABDC424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C7DF7AD-4713-F764-DE00-4E42A9A06DA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A2F6E33-2287-68D4-0E2E-14F86B2AFB9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7536CFD-5B93-8335-3B97-819041C35D0E}"/>
              </a:ext>
            </a:extLst>
          </p:cNvPr>
          <p:cNvSpPr txBox="1"/>
          <p:nvPr/>
        </p:nvSpPr>
        <p:spPr>
          <a:xfrm>
            <a:off x="-21061" y="2297293"/>
            <a:ext cx="3781372" cy="2390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>
                <a:solidFill>
                  <a:srgbClr val="FFFF00"/>
                </a:solidFill>
                <a:latin typeface="Aptos" panose="020B0004020202020204" pitchFamily="34" charset="0"/>
                <a:ea typeface="+mj-ea"/>
                <a:cs typeface="+mj-cs"/>
              </a:rPr>
              <a:t>Steps to enter “One Element” (different values) to “Many Employees”</a:t>
            </a:r>
          </a:p>
          <a:p>
            <a:endParaRPr lang="en-US" sz="1733" b="1" dirty="0">
              <a:solidFill>
                <a:srgbClr val="FFFF00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Create Assignment Set: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Assignment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Amendment button to add employees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D8CD5C-7344-64DC-A87C-A6EED1F3AD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" t="12203" r="372" b="52167"/>
          <a:stretch/>
        </p:blipFill>
        <p:spPr bwMode="auto">
          <a:xfrm>
            <a:off x="4935048" y="1474504"/>
            <a:ext cx="6710471" cy="183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B9059D-87C7-85F1-8B7B-005DA5C9F8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6381" r="6755" b="27833"/>
          <a:stretch/>
        </p:blipFill>
        <p:spPr bwMode="auto">
          <a:xfrm>
            <a:off x="5419012" y="3119464"/>
            <a:ext cx="5943781" cy="2373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49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BD3A874-B81A-A1B7-C8EB-AAE703411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C4333BD-AB58-A343-DEF7-01BA7BFC9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1E730D4-AD2E-2C43-C4E2-FE945F9FD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86A891D-8EF9-7DB1-EF07-6ED9E217E8F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427916A-26A7-0A13-A89E-BF08A1EA5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D6C3BC3-A169-F7F3-5C30-702CEEAE969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6FA3E16-4077-FDF0-C939-8D07D0E01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980C0DA-4AEB-0DE9-4867-A089FB6FB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B871699-8941-8466-0C23-5536D27DD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2D375C5-91C0-57FD-D2B2-3145027325A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D8B547-1331-58AC-43C4-53D1BB8FA23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960A039-0DE6-483E-1977-949B1697D04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3E68C5-1DA3-DA77-50C0-39BC1BA05AE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6E659AB-4356-C944-AE84-4B556FD94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7C03825-EAFD-4169-5827-3E522CA92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E38CC18-4288-A26C-223F-6C3BC18F5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6F9077-3E0E-B682-B2C7-4A5C5CF88C2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3BAD3E70-A32B-6F30-6983-A79EE054C3F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BBD1DB4-ABFC-F53F-220F-2D4CD667112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25E72D5-B424-9784-4B02-01CE6910DFA5}"/>
              </a:ext>
            </a:extLst>
          </p:cNvPr>
          <p:cNvSpPr txBox="1"/>
          <p:nvPr/>
        </p:nvSpPr>
        <p:spPr>
          <a:xfrm>
            <a:off x="38100" y="2056525"/>
            <a:ext cx="3665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Create a non-recurring element and element link: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Element Description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A0D58B-34F1-1EFA-C8CE-3FAB48FD8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2" r="7503" b="6917"/>
          <a:stretch/>
        </p:blipFill>
        <p:spPr bwMode="auto">
          <a:xfrm>
            <a:off x="4814700" y="1380685"/>
            <a:ext cx="4605045" cy="301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31CC3E-7E85-C0EC-BCE8-9AA315655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5" r="9305" b="5664"/>
          <a:stretch/>
        </p:blipFill>
        <p:spPr bwMode="auto">
          <a:xfrm>
            <a:off x="7161302" y="2407704"/>
            <a:ext cx="4516885" cy="3104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582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CA6D9A1-FDAF-09D4-F74C-7383B4735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EEEDF6E-7697-0C5A-177E-9C72712C1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D951512-470A-4A3D-34E5-5564AECB0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28BFD47-13B8-C1D1-D5A1-B3211290D54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9F2249C-1F8E-CADF-90E1-0B933A707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112B8BC-048E-C3A7-B0F5-B006D6AFB56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C9624A1-250F-1E5E-739A-C6A5AFD20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B9A82E5-7150-F21D-BEB5-8E61E1C5B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B5A86F5-B3DF-A212-3D3C-FC16785A9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AE8E28B-E4E9-4A69-BE7E-B3BCDFA6A2D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02C19E-6808-4BB0-0B22-E5503ABA00D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AEE720E-C8D2-C7DC-8F5A-159B5F4670A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BBD4C4-18AF-0EAD-5DEC-4982EDCADDF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068D4FBB-7E7B-8844-A939-CE4E0F9FC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F494911-8014-A1A5-C455-40A0E0FAA1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0523C5E-85A9-3049-7C9C-400A7A063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A2116C-7C2F-5D36-6458-0BFA317A032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08F00B2-AC93-CFA4-63B0-B8AED404BF7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4A9E5F4-9A48-B7BB-423C-BFAC0E7D2BE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F73C7-81C7-0AF8-4207-F5A5B170E728}"/>
              </a:ext>
            </a:extLst>
          </p:cNvPr>
          <p:cNvSpPr txBox="1"/>
          <p:nvPr/>
        </p:nvSpPr>
        <p:spPr>
          <a:xfrm>
            <a:off x="38100" y="2056525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Create Batch Element Entry (BEE):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Mass Information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eXchange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MIX &gt; Batch Element Entry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Assignment Set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217DA7-D6D5-CF1D-5282-7892A7404F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8" r="5576" b="4970"/>
          <a:stretch/>
        </p:blipFill>
        <p:spPr bwMode="auto">
          <a:xfrm>
            <a:off x="5052167" y="1502400"/>
            <a:ext cx="6503747" cy="393101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EBD3960-AD56-2AF2-D4EE-DDC0A3D44835}"/>
              </a:ext>
            </a:extLst>
          </p:cNvPr>
          <p:cNvSpPr/>
          <p:nvPr/>
        </p:nvSpPr>
        <p:spPr>
          <a:xfrm>
            <a:off x="9206595" y="4775280"/>
            <a:ext cx="1549895" cy="2686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5007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FCBF9B4-096F-48EE-582C-C9CBD95BB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05CF756-0C4F-97A2-B95F-AA3FAD6F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D82E2A4-4488-C40D-04D7-DE19ACC9C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76148EF-7943-8659-79BC-418C69B0C89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FFD663B-CD39-7A22-6FEB-64585FD05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9F6540C-63AA-94AF-FCDF-64A35F8B9E08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DBAA4D4-E3E8-E9DA-9BF1-47DE1A2BF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29CA0CC-8076-9733-3E26-E28E8B7B6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4F46C96-EFA6-D0DC-8246-7C8BF50E9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E4FA86B-7FBB-067E-9F73-5AC5DA08C00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E7E55B-DEBF-D12B-3421-249130F1D4A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7F54C8F-8CFE-DA46-5E33-F1BF574F5AF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0407A8F-99CF-164B-5F23-B84C39CE161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72D1696-0853-EC51-157C-55360E6FB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C210B6C-40F1-4BE4-AE65-DFBAD5D800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26E5FEE-0E60-9A71-AB2E-EA4B9D59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5B5BD6-A765-9A20-1BEA-7F8BA9BF70E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11782E1-1541-6500-2C82-E3F71305D14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A36280A-CBF9-9E03-D3F3-5A77A458093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967949-2FC6-54A7-368E-7B38D8F5EA75}"/>
              </a:ext>
            </a:extLst>
          </p:cNvPr>
          <p:cNvSpPr txBox="1"/>
          <p:nvPr/>
        </p:nvSpPr>
        <p:spPr>
          <a:xfrm>
            <a:off x="415291" y="1813848"/>
            <a:ext cx="32543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Create an Employee Using Templates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Maintain Using Templates &gt; Entering Employees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edit profiles: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Maintain Using Templates &gt; Maintaining Employees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3E95F3-F808-2213-43A2-33B6E6199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330" y="1435637"/>
            <a:ext cx="4267921" cy="40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68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0216FDF-60A8-4AED-75B7-5918B4EAF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6A5495B-4F95-9008-E339-58EFACD6D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0C9E88F-C1B2-3ADF-E805-E95005FB9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D68B48B-8B0A-4E75-CAAE-370654E50EC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99FB231-79E1-1A0F-F332-A0971280A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8E4EA70-AC49-5356-393B-44C2C39BBD0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B932092-F95B-06CF-FE39-A6CEEE0A9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1A65CA8-8C58-B098-9526-98385B142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FA9B5FA-A1AE-F58F-6EE0-419445052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6A408B7-745C-8B29-0AC7-C06A222BEDB2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A2EE4B-1AC4-6FEA-E5B9-5E21FCA269C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522F8E9-38F4-3FDD-BB97-D29F38D0A7A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16C3B2-0DF0-11A1-214E-44ED2FC2A60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9079662-B482-E60F-56F5-C9991EB5B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C1A8288-BDCC-3A79-A8EA-EABB0753D05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07A7DBB-2DAF-262C-0A7C-86589FA0F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F8B909-7EC9-B5B6-77D3-28AD88802B5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0AC72F0-1CED-7B20-83BA-0A45C689060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BA839D7-6900-75C0-49A5-CE08D397C7C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E5526DC-8372-4A5C-8BF3-9608F8CDE173}"/>
              </a:ext>
            </a:extLst>
          </p:cNvPr>
          <p:cNvSpPr txBox="1"/>
          <p:nvPr/>
        </p:nvSpPr>
        <p:spPr>
          <a:xfrm>
            <a:off x="38100" y="2056526"/>
            <a:ext cx="366509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Assignment Set window to choose: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Assignment Set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Payroll Name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Element Set or Element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Value in Pay Value field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4. Process Button &gt; Choose Validate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(Messages Button to review any errors)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5. After status is Valid, Process Button &gt; Transfer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00390C-F68E-85CC-A124-047F59C333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065" y="1471681"/>
            <a:ext cx="6399843" cy="3930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46EA88-256B-A506-CD56-1D7874132677}"/>
              </a:ext>
            </a:extLst>
          </p:cNvPr>
          <p:cNvSpPr/>
          <p:nvPr/>
        </p:nvSpPr>
        <p:spPr>
          <a:xfrm>
            <a:off x="5408751" y="4331289"/>
            <a:ext cx="766916" cy="24900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9792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8858FC1-547E-F40E-DDE5-D6E62CC5E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D254345-2A31-3673-1D66-C8DAB11FF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C2D1624-97DF-8096-9F9D-93F1816BC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ED7239-1596-C61E-0E07-50FD84C4E273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Payroll Run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E4222A5-598B-33C6-A18D-C0B9DFE83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492" y="1869306"/>
            <a:ext cx="2515017" cy="251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269BF7E-DA7D-6428-2193-BA0CA5ED2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C8A9B55-13AE-AA56-2F7A-27C610B38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1A1126E-9A7A-2612-6721-055979A25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4BE481B-A204-FCF4-AF2F-960EE907BD6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CC50CF3-B032-C798-D239-11F636E1D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70EE46F-5E13-C6D3-FA1A-EADDC8B5B39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F9EC074-B9AA-B379-2A7F-09D578FA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61934C6-FF5B-C0AD-DD30-3C646E9CD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25ABD4C-7932-1BB2-DA18-952A9F3DC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180404A-ECB6-16EA-8FFC-D78B4820151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84076C-89F4-D052-C29B-0E9E1E0C744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0DD85C-8DDA-3CB7-A38C-49C5FDCE5FB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D097944-42C6-CBC2-D0DE-C21BC056D59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04CE770-525D-7080-A6A8-0E4008F9B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DC963C8-6FB4-73C2-AC38-E52CFFC932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11DCF06-59EA-1001-43EA-6F7C0F60C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C736A3-715D-88D8-D64B-FA6CF045271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FA5CBC1-3C6F-BC8C-3F93-74309CCE9E7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8722209-D2ED-4EFA-4578-D8D749B6107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BBA8B16-1C48-5261-C758-0215212EC70C}"/>
              </a:ext>
            </a:extLst>
          </p:cNvPr>
          <p:cNvSpPr txBox="1"/>
          <p:nvPr/>
        </p:nvSpPr>
        <p:spPr>
          <a:xfrm>
            <a:off x="0" y="1646148"/>
            <a:ext cx="36650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GL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Map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GL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Map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Ctrl +F11 to find my payroll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Ledger (Financial)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A. Payroll Costing Segment:</a:t>
            </a: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(Segments of Cost Allocation 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B. GL Chart of Accounts Segment</a:t>
            </a: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(Segments of Accounting 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BFBAD4-2D62-2AE0-932E-FC009C550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" r="14191" b="8148"/>
          <a:stretch/>
        </p:blipFill>
        <p:spPr bwMode="auto">
          <a:xfrm>
            <a:off x="5557117" y="1445143"/>
            <a:ext cx="4579941" cy="4017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9589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C2736E5-E03F-E93F-400C-92B69692C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392D3C4-F4D2-88B0-EB5C-E0DA6BC8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4816F98-BF77-C11E-2DB2-5095AEB4D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0853596-201C-0096-829A-AE550BDA169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D3223F5-8036-4387-A514-B236C10F7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8D243A3-CE38-0D51-3831-B2BA4C10BD7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2ABAFFA-5F63-1B7B-798B-6787FA9AA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D1D1DCB-6DD2-8C77-96B5-FE2B9F025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8DB7C8D-C1DA-4BE3-DB8F-981DCE9E8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95E1361-32CF-A91E-969A-670FE81575F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C410C-1488-367A-58D8-70D5C9269BD1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89FBF9-FB01-B98F-E719-A5D0FEDAA79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3F138-9512-1C08-C61C-A6049037980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12252E4-8207-FBF7-84DF-C02F1ECE1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CF35700-5554-631B-C808-3884A2A7F1A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9920C1C-CFD0-0904-8E94-C42B8EDE3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868919-8A0C-A0FB-DFC6-C19B56B36AB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D765739-ED3B-6CC3-52A4-E155BE40525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8557EF7-CE30-DBA0-BF21-7AB012B9711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67DA7A4-18FB-A30F-AC65-F886C30C444D}"/>
              </a:ext>
            </a:extLst>
          </p:cNvPr>
          <p:cNvSpPr txBox="1"/>
          <p:nvPr/>
        </p:nvSpPr>
        <p:spPr>
          <a:xfrm>
            <a:off x="27447" y="1674079"/>
            <a:ext cx="36650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Costing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Create an element and element link: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Element Description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Link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>
              <a:buClr>
                <a:srgbClr val="FFFFFF"/>
              </a:buClr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While linking the element, check Costed and fill out Costing and Balancing flexfields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>
              <a:buClr>
                <a:srgbClr val="FFFFFF"/>
              </a:buClr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Both should be the same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528292-16E1-B13B-CC8C-94F244410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759" y="1423940"/>
            <a:ext cx="5219038" cy="408322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07DCE4D-4FD0-D779-515F-57355D9E12D8}"/>
              </a:ext>
            </a:extLst>
          </p:cNvPr>
          <p:cNvSpPr/>
          <p:nvPr/>
        </p:nvSpPr>
        <p:spPr>
          <a:xfrm>
            <a:off x="5861033" y="4208206"/>
            <a:ext cx="461107" cy="15577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D8E443-6E60-020C-F034-9E85146B70B5}"/>
              </a:ext>
            </a:extLst>
          </p:cNvPr>
          <p:cNvSpPr/>
          <p:nvPr/>
        </p:nvSpPr>
        <p:spPr>
          <a:xfrm>
            <a:off x="7998797" y="4120485"/>
            <a:ext cx="1538493" cy="3433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08184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E8BC9C6-DFBB-11CC-8B95-7AED0DC48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E96B5FA-ECCA-9098-E57A-A77F5663B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B7D96C7-DE16-785C-99BA-69EE17E04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E4CB687-F403-060F-25B2-D668659C5610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BB45499-8E49-89D7-21B6-BC9357B91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845162C-A7CA-A118-2464-0C7B761CEDC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2E5021B-CFDB-8C58-D427-FABA10FA8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F1B377F4-A998-8524-811F-2C1BEE680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F4E4E5E-92F9-3620-F908-4BE11E41A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1851CEA-F135-B144-0FEE-BDD51D0AF6F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EC9738-2F46-A2EF-50CE-C3E776EE75B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46BDC2-1F09-2986-D150-36AB8E765A7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3B36FB0-5C6B-8068-5CCD-D0B9682B1E4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C9F2577-587A-FD52-DB5B-CFBEB1546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5A8682E-9E7D-D87D-A4E3-ED9E778401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B8772E1-A4B5-3B6C-0CE9-A0CF68045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995B58-E746-E663-8826-4C4181FFDED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BDB0492-E24E-63EA-693E-D069826D009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A2C61BF-FA53-B9CA-3096-7A646CB7972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708AA9-D129-C846-580F-65B7E70F04E7}"/>
              </a:ext>
            </a:extLst>
          </p:cNvPr>
          <p:cNvSpPr txBox="1"/>
          <p:nvPr/>
        </p:nvSpPr>
        <p:spPr>
          <a:xfrm>
            <a:off x="38100" y="1551563"/>
            <a:ext cx="36650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Pre-payment  (Quick Pay)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be run for one employee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Assignment &gt; Others &gt; Quick Pay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Run Type: Standard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Date Paid: Last date of the current month 31/01/2025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Start Run Button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Then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Start Pre-payments Button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Helps distribute earnings according to payment percentages setup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AD143A-F965-B4A8-5FF2-66F0687091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t="15175" r="18077" b="12713"/>
          <a:stretch/>
        </p:blipFill>
        <p:spPr bwMode="auto">
          <a:xfrm>
            <a:off x="4814700" y="1436993"/>
            <a:ext cx="4494261" cy="297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5FFE19-1DAB-0423-CDE1-91DBA6322D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t="13680" r="12531" b="11586"/>
          <a:stretch/>
        </p:blipFill>
        <p:spPr bwMode="auto">
          <a:xfrm>
            <a:off x="7372202" y="2517058"/>
            <a:ext cx="4349973" cy="297547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427125-97CC-0BE2-E665-8BAA8544924D}"/>
              </a:ext>
            </a:extLst>
          </p:cNvPr>
          <p:cNvSpPr/>
          <p:nvPr/>
        </p:nvSpPr>
        <p:spPr>
          <a:xfrm>
            <a:off x="6183476" y="3867140"/>
            <a:ext cx="551621" cy="1640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C2BE06-CFA3-3F4B-8773-FBF6C0C25912}"/>
              </a:ext>
            </a:extLst>
          </p:cNvPr>
          <p:cNvSpPr/>
          <p:nvPr/>
        </p:nvSpPr>
        <p:spPr>
          <a:xfrm>
            <a:off x="9547189" y="4897817"/>
            <a:ext cx="825843" cy="1657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4381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9DF00F5-5BB7-F71B-AD47-C66A19988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01D60B8-789E-3399-C22F-F6EFC074C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1A4D11E-7B49-37B3-7087-A268D8A66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5F79743-1730-8F19-D0AE-E804EBBB1D0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303921B-C7CB-5B40-7144-28D86FB6C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B28700A-490F-95CD-3798-452128BD341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F05D5E2-5D68-63B1-3179-67FB55BDC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82A7D7F-AC80-0ABD-EEC0-E64E3B6DD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67A43B3C-C67E-3B1E-8AE8-EA9E698CB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0362161-FE70-E1B9-78E0-4BBC24F45AE2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3C806B1-0868-D63C-18F7-727DC636205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FE25FB-95FD-05DC-8878-7D059FBB638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B1979E-417C-C183-1680-E6B92C7807C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BF44E7A-E351-1B92-8205-1CAC26DCC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F39A8B6-66D8-8ABF-B410-05E6DDC27A9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2E3E8CA-82DB-85E8-445F-5E15D4469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CD0592-BC20-D8C9-C23A-EAD3DD3F9F1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7C71D4B-580D-4835-46B0-63BE6B45E55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0AA9EA2-7C30-4AC6-08F6-F0A47B0C695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18C81E2-616C-8FB4-0C6C-21B173657A2F}"/>
              </a:ext>
            </a:extLst>
          </p:cNvPr>
          <p:cNvSpPr txBox="1"/>
          <p:nvPr/>
        </p:nvSpPr>
        <p:spPr>
          <a:xfrm>
            <a:off x="38100" y="2056526"/>
            <a:ext cx="3665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View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Payment Methods option shows up to show the amounts distribution in case of choosing more than one payment method for the same salary.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5FC5D8-D6D3-62AD-A5DE-782E86B10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" t="14840" r="13772" b="6728"/>
          <a:stretch/>
        </p:blipFill>
        <p:spPr bwMode="auto">
          <a:xfrm>
            <a:off x="6695768" y="2066514"/>
            <a:ext cx="5051917" cy="326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D5286B-8468-A34C-93B3-C856F7D32C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9" t="44905" r="12509" b="31184"/>
          <a:stretch/>
        </p:blipFill>
        <p:spPr bwMode="auto">
          <a:xfrm>
            <a:off x="4888524" y="1505407"/>
            <a:ext cx="3813025" cy="1522928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4EF6E9A-7201-799C-2EA8-3F3A89662B42}"/>
              </a:ext>
            </a:extLst>
          </p:cNvPr>
          <p:cNvSpPr/>
          <p:nvPr/>
        </p:nvSpPr>
        <p:spPr>
          <a:xfrm>
            <a:off x="6921976" y="4937145"/>
            <a:ext cx="825843" cy="1657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6358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95592A5-0182-CD41-CFF0-BF33A80E6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BA4B6F2-A5BD-E491-1961-5E7A39D8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0335473-6EF0-1FF5-EC03-19BDAB278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50910FE-B487-D221-AF50-9248BCE40D0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CC07DE3-E253-F53A-324F-19C227BD3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AB94022-BE6D-1A5A-4C2F-9B33E655BBA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2212C00-315E-7267-D4AF-42CE685D8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9EB7BEB-D73B-6CFE-3D8E-EBA8A251A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8BD2497-5FAA-B45D-CE64-EB351F8F8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276855F-5136-EC70-09F8-94EC7BDF05B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1AB088-028F-389F-F212-254D216355F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5CDA610-6012-66BF-C4A5-EF5A4149033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047C8D-87FA-4245-ACCD-9AFCA943955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6CB66A2-E850-5F84-65E0-52E0FD8E0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2D71D9A-35E4-5196-9AEE-E7DA5C9CAF7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B61F53C-561A-99FC-810C-E3057E90B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E9FB62-F181-0D3B-3255-9FE65B2CA45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3EB648F-427C-DB13-740C-60709E5FC60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D154064-D859-E39E-27ED-162820FC11E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1325605-6B20-33A7-CCB2-9D737F6A3650}"/>
              </a:ext>
            </a:extLst>
          </p:cNvPr>
          <p:cNvSpPr txBox="1"/>
          <p:nvPr/>
        </p:nvSpPr>
        <p:spPr>
          <a:xfrm>
            <a:off x="38100" y="2056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Here, we decided 100% of the salary will be paid in cash so that is the only entry we have here.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436B7C-5899-4379-8CA3-2083013544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341" y="1445144"/>
            <a:ext cx="5670912" cy="4037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3193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78248D5-C506-E7E8-67A1-EF92C3262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C6BA73C-DC40-93A7-9D50-B40C73C9D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D6F5A13-E835-A2F7-A4B1-DAA3E1271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9B2D7AD-95E1-4230-354F-6ECE9F41337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5D1B239-87D9-F1E5-EACC-D0EAC9EB5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DC56610-9EE2-A50A-7088-6D577033C7A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A655C3A-48D1-2D06-521F-848D2B5D6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C4A54E8-DA49-7ED5-5F48-87692E212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0331678-D880-E731-B238-063D9734A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288F693-13EC-2985-3E1D-2FE7E493617B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8DE1F0-4A91-8B31-2B03-8E806B810E9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3DC040-A500-5420-F978-90A8D6B6CFA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5473F4-E91F-2FCD-51C6-CDBE5DE4EC2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C9108A5-A1E1-FFA4-F90D-4D4D11092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8520E6D-CC0C-A55E-3233-E1AE84A701D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B83FF49-943D-1343-D1C3-1119FB00F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84FE1B-580F-7517-6660-D6E07F2F675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F08D0EB-091A-8C59-59D8-D7D7255DF1C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F588965-D86E-1DD3-8BB8-BD4680DB4FC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89323A9-FEA5-C0C1-3360-9BE6386B8C3A}"/>
              </a:ext>
            </a:extLst>
          </p:cNvPr>
          <p:cNvSpPr txBox="1"/>
          <p:nvPr/>
        </p:nvSpPr>
        <p:spPr>
          <a:xfrm>
            <a:off x="38100" y="2056526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Rollback to cancel the quick pay pre-payment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Name: Rollback - Parameter: QuickPay Pre-payments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72B129-B549-035C-82A9-56CF43D837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195" y="1427161"/>
            <a:ext cx="6891345" cy="4102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5696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A426D8B-6C72-9C5B-D2E8-EEA10524A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6BFBA32-D16A-04C6-FC04-638EC229F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BEEE2FE-0566-68D3-4D7D-858DA3A5A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AC95536-CD39-F60F-A2CD-1A85529CB3D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F747F2C-211A-C6A9-C963-819CC6C1B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2908AD9-DD4B-F7CA-7D28-E3DDA06CA7C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423803E-5C02-1407-FB34-DA919072E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F2D87E1-920E-57AB-7AA8-AA7680F35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8854B09-D40E-3FA3-EB35-80C151365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270933D-A372-3D16-7B2E-A84242EBAC82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407044B-F393-42B6-B5AC-6535FFE2CFD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4244F0-6B39-D3A4-F6C5-906A19E0909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F2EC3D-A432-C092-8672-B24FFEF88BE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0E0C83F-2AF6-6E4E-2CD8-90491408F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11CF93F-3EBB-615F-B1BB-3C68871428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8B6F244-E976-19AD-8B14-5DB6D4867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F92E30-5A1B-F0C4-F39D-AC05B012A58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F149615-0883-36BE-1F7C-DEE582FDB12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95E712D-10E9-FAB9-6329-50890C40F52D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F9B9382-0A5F-5B2D-963C-D9602BE5D6A8}"/>
              </a:ext>
            </a:extLst>
          </p:cNvPr>
          <p:cNvSpPr txBox="1"/>
          <p:nvPr/>
        </p:nvSpPr>
        <p:spPr>
          <a:xfrm>
            <a:off x="38100" y="1781222"/>
            <a:ext cx="3665097" cy="263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Payroll Run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Create an Assignment Set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Assignment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 (no spaces) - Payroll – Active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Amendment Button: Add employees into the assignment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D35FC3-36DD-01C1-2AA3-F619677365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30"/>
          <a:stretch/>
        </p:blipFill>
        <p:spPr bwMode="auto">
          <a:xfrm>
            <a:off x="4908187" y="1449113"/>
            <a:ext cx="6792199" cy="388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1C45A7-24B8-014C-3F14-7AA2F3375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t="17524" r="10298" b="30120"/>
          <a:stretch/>
        </p:blipFill>
        <p:spPr bwMode="auto">
          <a:xfrm>
            <a:off x="5289780" y="3185653"/>
            <a:ext cx="5594530" cy="2143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66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6A0D7B6-B73B-A020-76AC-6F9C4DBB5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E1F7C50-5836-F803-ACC4-BF525CC8B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442E3C7-4713-2D77-3D4A-F6A37BD26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CE1B0CC-8F89-CE2A-0A54-C7138F13DC6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9DC5268-31FB-7FB3-2B31-070433EB8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9429A9B-2587-741B-121E-DAAD4C968ED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BE3EE56-7579-B0A5-55DE-0E4A7ACB8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4F4FC45-822E-AF5C-0D1D-93F618347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7F869E2-2A6A-314C-2788-BD99CC7AB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B4EFC70-9483-BE97-5BC0-05ABF2D2DDE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59D4F94-9191-02BD-16D8-DB640E9E94A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92F4E8-6F38-310A-62FA-D6450AE1C10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5B3C879-82CF-5785-2EA1-410AD41945B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10AD5C2-2069-8802-1EDB-83CEBED86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D0C9B7A-2160-C944-127D-734CC7A50A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3C8A9716-B8FB-5DC2-4153-24D570E41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79AD7C-DA4F-85AA-BA6A-ACC75409249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E51819D-5960-94F6-972D-CAF457A419D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DBE3D71-B153-6382-FDA8-B322AAA0D5E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A4102DC-F596-408C-809E-79FCB1E0EB54}"/>
              </a:ext>
            </a:extLst>
          </p:cNvPr>
          <p:cNvSpPr txBox="1"/>
          <p:nvPr/>
        </p:nvSpPr>
        <p:spPr>
          <a:xfrm>
            <a:off x="101600" y="1987699"/>
            <a:ext cx="3665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Run Payroll Request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Fill out the parameters: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Payroll Name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Consolidation Set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 Period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Assignment 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A7085D-96DA-DD96-61F0-D574FC408F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45143"/>
            <a:ext cx="6891345" cy="3905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59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2241</Words>
  <Application>Microsoft Office PowerPoint</Application>
  <PresentationFormat>Widescreen</PresentationFormat>
  <Paragraphs>466</Paragraphs>
  <Slides>106</Slides>
  <Notes>106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4" baseType="lpstr">
      <vt:lpstr>Aptos</vt:lpstr>
      <vt:lpstr>Aptos Display</vt:lpstr>
      <vt:lpstr>Arial</vt:lpstr>
      <vt:lpstr>Oswald</vt:lpstr>
      <vt:lpstr>Oswald SemiBold</vt:lpstr>
      <vt:lpstr>Poppins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gamal</dc:creator>
  <cp:lastModifiedBy>mohamed gamal</cp:lastModifiedBy>
  <cp:revision>1</cp:revision>
  <dcterms:created xsi:type="dcterms:W3CDTF">2025-04-14T17:38:49Z</dcterms:created>
  <dcterms:modified xsi:type="dcterms:W3CDTF">2025-04-14T17:40:40Z</dcterms:modified>
</cp:coreProperties>
</file>